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Loubag" charset="1" panose="02020A03060303060403"/>
      <p:regular r:id="rId25"/>
    </p:embeddedFont>
    <p:embeddedFont>
      <p:font typeface="Roboto" charset="1" panose="02000000000000000000"/>
      <p:regular r:id="rId26"/>
    </p:embeddedFont>
    <p:embeddedFont>
      <p:font typeface="Roboto Bold" charset="1" panose="02000000000000000000"/>
      <p:regular r:id="rId27"/>
    </p:embeddedFont>
    <p:embeddedFont>
      <p:font typeface="Roboto Italics" charset="1" panose="02000000000000000000"/>
      <p:regular r:id="rId28"/>
    </p:embeddedFont>
    <p:embeddedFont>
      <p:font typeface="Brice SemiExpanded Bold" charset="1" panose="00000000000000000000"/>
      <p:regular r:id="rId29"/>
    </p:embeddedFont>
    <p:embeddedFont>
      <p:font typeface="Brice SemiExpanded" charset="1" panose="00000000000000000000"/>
      <p:regular r:id="rId30"/>
    </p:embeddedFont>
    <p:embeddedFont>
      <p:font typeface="Clear Sans" charset="1" panose="020B05030302020203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5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58.jpe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60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3.png" Type="http://schemas.openxmlformats.org/officeDocument/2006/relationships/image"/><Relationship Id="rId8" Target="../media/image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.png" Type="http://schemas.openxmlformats.org/officeDocument/2006/relationships/image"/><Relationship Id="rId7" Target="../media/image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4989">
            <a:off x="8763928" y="2584821"/>
            <a:ext cx="10737967" cy="7048011"/>
          </a:xfrm>
          <a:custGeom>
            <a:avLst/>
            <a:gdLst/>
            <a:ahLst/>
            <a:cxnLst/>
            <a:rect r="r" b="b" t="t" l="l"/>
            <a:pathLst>
              <a:path h="7048011" w="10737967">
                <a:moveTo>
                  <a:pt x="0" y="0"/>
                </a:moveTo>
                <a:lnTo>
                  <a:pt x="10737967" y="0"/>
                </a:lnTo>
                <a:lnTo>
                  <a:pt x="10737967" y="7048010"/>
                </a:lnTo>
                <a:lnTo>
                  <a:pt x="0" y="704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2101914"/>
            <a:ext cx="8540085" cy="6664636"/>
            <a:chOff x="0" y="0"/>
            <a:chExt cx="11386780" cy="88861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918208" y="0"/>
              <a:ext cx="6744837" cy="7463166"/>
            </a:xfrm>
            <a:custGeom>
              <a:avLst/>
              <a:gdLst/>
              <a:ahLst/>
              <a:cxnLst/>
              <a:rect r="r" b="b" t="t" l="l"/>
              <a:pathLst>
                <a:path h="7463166" w="6744837">
                  <a:moveTo>
                    <a:pt x="0" y="0"/>
                  </a:moveTo>
                  <a:lnTo>
                    <a:pt x="6744837" y="0"/>
                  </a:lnTo>
                  <a:lnTo>
                    <a:pt x="6744837" y="7463166"/>
                  </a:lnTo>
                  <a:lnTo>
                    <a:pt x="0" y="7463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3731583"/>
              <a:ext cx="4608737" cy="4522592"/>
            </a:xfrm>
            <a:custGeom>
              <a:avLst/>
              <a:gdLst/>
              <a:ahLst/>
              <a:cxnLst/>
              <a:rect r="r" b="b" t="t" l="l"/>
              <a:pathLst>
                <a:path h="4522592" w="4608737">
                  <a:moveTo>
                    <a:pt x="0" y="0"/>
                  </a:moveTo>
                  <a:lnTo>
                    <a:pt x="4608737" y="0"/>
                  </a:lnTo>
                  <a:lnTo>
                    <a:pt x="4608737" y="4522593"/>
                  </a:lnTo>
                  <a:lnTo>
                    <a:pt x="0" y="4522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061152" y="2979825"/>
              <a:ext cx="2325628" cy="5906357"/>
            </a:xfrm>
            <a:custGeom>
              <a:avLst/>
              <a:gdLst/>
              <a:ahLst/>
              <a:cxnLst/>
              <a:rect r="r" b="b" t="t" l="l"/>
              <a:pathLst>
                <a:path h="5906357" w="2325628">
                  <a:moveTo>
                    <a:pt x="0" y="0"/>
                  </a:moveTo>
                  <a:lnTo>
                    <a:pt x="2325628" y="0"/>
                  </a:lnTo>
                  <a:lnTo>
                    <a:pt x="2325628" y="5906357"/>
                  </a:lnTo>
                  <a:lnTo>
                    <a:pt x="0" y="5906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22377" y="3734790"/>
            <a:ext cx="8099389" cy="363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9"/>
              </a:lnSpc>
            </a:pPr>
            <a:r>
              <a:rPr lang="en-US" sz="7523">
                <a:solidFill>
                  <a:srgbClr val="8A6E37"/>
                </a:solidFill>
                <a:latin typeface="Loubag"/>
                <a:ea typeface="Loubag"/>
                <a:cs typeface="Loubag"/>
                <a:sym typeface="Loubag"/>
              </a:rPr>
              <a:t>Grocery Store Review Analysis</a:t>
            </a:r>
          </a:p>
          <a:p>
            <a:pPr algn="l">
              <a:lnSpc>
                <a:spcPts val="96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00125"/>
            <a:ext cx="4077974" cy="54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</a:pPr>
            <a:r>
              <a:rPr lang="en-US" sz="3423">
                <a:solidFill>
                  <a:srgbClr val="8A6E37"/>
                </a:solidFill>
                <a:latin typeface="Loubag"/>
                <a:ea typeface="Loubag"/>
                <a:cs typeface="Loubag"/>
                <a:sym typeface="Loubag"/>
              </a:rPr>
              <a:t>Team 103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2377" y="6379701"/>
            <a:ext cx="4495999" cy="55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</a:pPr>
            <a:r>
              <a:rPr lang="en-US" sz="3423">
                <a:solidFill>
                  <a:srgbClr val="8A6E37"/>
                </a:solidFill>
                <a:latin typeface="Roboto"/>
                <a:ea typeface="Roboto"/>
                <a:cs typeface="Roboto"/>
                <a:sym typeface="Roboto"/>
              </a:rPr>
              <a:t>CIS 509 - Prof. Tian Lu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300442">
            <a:off x="16853896" y="1230357"/>
            <a:ext cx="1342867" cy="1743112"/>
          </a:xfrm>
          <a:custGeom>
            <a:avLst/>
            <a:gdLst/>
            <a:ahLst/>
            <a:cxnLst/>
            <a:rect r="r" b="b" t="t" l="l"/>
            <a:pathLst>
              <a:path h="1743112" w="1342867">
                <a:moveTo>
                  <a:pt x="0" y="0"/>
                </a:moveTo>
                <a:lnTo>
                  <a:pt x="1342867" y="0"/>
                </a:lnTo>
                <a:lnTo>
                  <a:pt x="1342867" y="1743113"/>
                </a:lnTo>
                <a:lnTo>
                  <a:pt x="0" y="1743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22261" y="6676634"/>
            <a:ext cx="2220155" cy="1573535"/>
          </a:xfrm>
          <a:custGeom>
            <a:avLst/>
            <a:gdLst/>
            <a:ahLst/>
            <a:cxnLst/>
            <a:rect r="r" b="b" t="t" l="l"/>
            <a:pathLst>
              <a:path h="1573535" w="2220155">
                <a:moveTo>
                  <a:pt x="0" y="0"/>
                </a:moveTo>
                <a:lnTo>
                  <a:pt x="2220155" y="0"/>
                </a:lnTo>
                <a:lnTo>
                  <a:pt x="2220155" y="1573535"/>
                </a:lnTo>
                <a:lnTo>
                  <a:pt x="0" y="15735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480291" y="7682345"/>
            <a:ext cx="1124250" cy="1084205"/>
            <a:chOff x="0" y="0"/>
            <a:chExt cx="1499000" cy="14456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1953" cy="1012505"/>
            </a:xfrm>
            <a:custGeom>
              <a:avLst/>
              <a:gdLst/>
              <a:ahLst/>
              <a:cxnLst/>
              <a:rect r="r" b="b" t="t" l="l"/>
              <a:pathLst>
                <a:path h="1012505" w="1051953">
                  <a:moveTo>
                    <a:pt x="0" y="0"/>
                  </a:moveTo>
                  <a:lnTo>
                    <a:pt x="1051953" y="0"/>
                  </a:lnTo>
                  <a:lnTo>
                    <a:pt x="1051953" y="1012505"/>
                  </a:lnTo>
                  <a:lnTo>
                    <a:pt x="0" y="10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47047" y="433102"/>
              <a:ext cx="1051953" cy="1012505"/>
            </a:xfrm>
            <a:custGeom>
              <a:avLst/>
              <a:gdLst/>
              <a:ahLst/>
              <a:cxnLst/>
              <a:rect r="r" b="b" t="t" l="l"/>
              <a:pathLst>
                <a:path h="1012505" w="1051953">
                  <a:moveTo>
                    <a:pt x="0" y="0"/>
                  </a:moveTo>
                  <a:lnTo>
                    <a:pt x="1051953" y="0"/>
                  </a:lnTo>
                  <a:lnTo>
                    <a:pt x="1051953" y="1012505"/>
                  </a:lnTo>
                  <a:lnTo>
                    <a:pt x="0" y="10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50866" y="-3195963"/>
            <a:ext cx="11101732" cy="7569496"/>
          </a:xfrm>
          <a:custGeom>
            <a:avLst/>
            <a:gdLst/>
            <a:ahLst/>
            <a:cxnLst/>
            <a:rect r="r" b="b" t="t" l="l"/>
            <a:pathLst>
              <a:path h="7569496" w="11101732">
                <a:moveTo>
                  <a:pt x="0" y="0"/>
                </a:moveTo>
                <a:lnTo>
                  <a:pt x="11101732" y="0"/>
                </a:lnTo>
                <a:lnTo>
                  <a:pt x="11101732" y="7569495"/>
                </a:lnTo>
                <a:lnTo>
                  <a:pt x="0" y="7569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1599" y="895350"/>
            <a:ext cx="7681886" cy="236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18"/>
              </a:lnSpc>
            </a:pPr>
            <a:r>
              <a:rPr lang="en-US" sz="6798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Sentiment Comparison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967145">
            <a:off x="13614212" y="980229"/>
            <a:ext cx="1947417" cy="1490659"/>
          </a:xfrm>
          <a:custGeom>
            <a:avLst/>
            <a:gdLst/>
            <a:ahLst/>
            <a:cxnLst/>
            <a:rect r="r" b="b" t="t" l="l"/>
            <a:pathLst>
              <a:path h="1490659" w="1947417">
                <a:moveTo>
                  <a:pt x="0" y="0"/>
                </a:moveTo>
                <a:lnTo>
                  <a:pt x="1947417" y="0"/>
                </a:lnTo>
                <a:lnTo>
                  <a:pt x="1947417" y="1490659"/>
                </a:lnTo>
                <a:lnTo>
                  <a:pt x="0" y="149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98253">
            <a:off x="17278813" y="8825222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8825" y="153602"/>
            <a:ext cx="1340069" cy="1750197"/>
          </a:xfrm>
          <a:custGeom>
            <a:avLst/>
            <a:gdLst/>
            <a:ahLst/>
            <a:cxnLst/>
            <a:rect r="r" b="b" t="t" l="l"/>
            <a:pathLst>
              <a:path h="1750197" w="1340069">
                <a:moveTo>
                  <a:pt x="0" y="0"/>
                </a:moveTo>
                <a:lnTo>
                  <a:pt x="1340069" y="0"/>
                </a:lnTo>
                <a:lnTo>
                  <a:pt x="1340069" y="1750196"/>
                </a:lnTo>
                <a:lnTo>
                  <a:pt x="0" y="1750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346" t="0" r="-668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083" y="2438060"/>
            <a:ext cx="2171393" cy="1245837"/>
          </a:xfrm>
          <a:custGeom>
            <a:avLst/>
            <a:gdLst/>
            <a:ahLst/>
            <a:cxnLst/>
            <a:rect r="r" b="b" t="t" l="l"/>
            <a:pathLst>
              <a:path h="1245837" w="2171393">
                <a:moveTo>
                  <a:pt x="0" y="0"/>
                </a:moveTo>
                <a:lnTo>
                  <a:pt x="2171394" y="0"/>
                </a:lnTo>
                <a:lnTo>
                  <a:pt x="2171394" y="1245837"/>
                </a:lnTo>
                <a:lnTo>
                  <a:pt x="0" y="12458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75477" y="153602"/>
            <a:ext cx="1688440" cy="1688440"/>
          </a:xfrm>
          <a:custGeom>
            <a:avLst/>
            <a:gdLst/>
            <a:ahLst/>
            <a:cxnLst/>
            <a:rect r="r" b="b" t="t" l="l"/>
            <a:pathLst>
              <a:path h="1688440" w="1688440">
                <a:moveTo>
                  <a:pt x="0" y="0"/>
                </a:moveTo>
                <a:lnTo>
                  <a:pt x="1688439" y="0"/>
                </a:lnTo>
                <a:lnTo>
                  <a:pt x="1688439" y="1688439"/>
                </a:lnTo>
                <a:lnTo>
                  <a:pt x="0" y="1688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5471" y="4522340"/>
            <a:ext cx="6497249" cy="5538905"/>
          </a:xfrm>
          <a:custGeom>
            <a:avLst/>
            <a:gdLst/>
            <a:ahLst/>
            <a:cxnLst/>
            <a:rect r="r" b="b" t="t" l="l"/>
            <a:pathLst>
              <a:path h="5538905" w="6497249">
                <a:moveTo>
                  <a:pt x="0" y="0"/>
                </a:moveTo>
                <a:lnTo>
                  <a:pt x="6497250" y="0"/>
                </a:lnTo>
                <a:lnTo>
                  <a:pt x="6497250" y="5538905"/>
                </a:lnTo>
                <a:lnTo>
                  <a:pt x="0" y="55389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5749" y="2145595"/>
            <a:ext cx="1636694" cy="1704263"/>
          </a:xfrm>
          <a:custGeom>
            <a:avLst/>
            <a:gdLst/>
            <a:ahLst/>
            <a:cxnLst/>
            <a:rect r="r" b="b" t="t" l="l"/>
            <a:pathLst>
              <a:path h="1704263" w="1636694">
                <a:moveTo>
                  <a:pt x="0" y="0"/>
                </a:moveTo>
                <a:lnTo>
                  <a:pt x="1636694" y="0"/>
                </a:lnTo>
                <a:lnTo>
                  <a:pt x="1636694" y="1704263"/>
                </a:lnTo>
                <a:lnTo>
                  <a:pt x="0" y="17042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0507" t="0" r="-4442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48025" y="4272008"/>
            <a:ext cx="9983825" cy="513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Takeaways from Sentiment Analysis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Trader Joe’s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000" i="true">
                <a:solidFill>
                  <a:srgbClr val="222121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Highest positive sentiment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93.4%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), strong brand loyalty.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Target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000" i="true">
                <a:solidFill>
                  <a:srgbClr val="222121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High customer satisfaction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82.9%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), minimal negative sentiment.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Safeway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: Moderate satisfaction (76.6%), but some pricing &amp; service concerns.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Fry’s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000" u="sng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Highest negative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sentiment </a:t>
            </a:r>
            <a:r>
              <a:rPr lang="en-US" sz="2000">
                <a:solidFill>
                  <a:srgbClr val="CE0000"/>
                </a:solidFill>
                <a:latin typeface="Roboto"/>
                <a:ea typeface="Roboto"/>
                <a:cs typeface="Roboto"/>
                <a:sym typeface="Roboto"/>
              </a:rPr>
              <a:t>(26.9%)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, indicating service issues.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Business Insights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Fry’s should focus on improving customer service and product availability.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Safeway needs to address complaints about pricing and quality.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Target should work on eliminating minor negative feedback to enhance reputation.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Trader Joe’s should maintain its strong customer engagement and unique shopping experience.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04935">
            <a:off x="15852176" y="-1811697"/>
            <a:ext cx="3591009" cy="3483279"/>
          </a:xfrm>
          <a:custGeom>
            <a:avLst/>
            <a:gdLst/>
            <a:ahLst/>
            <a:cxnLst/>
            <a:rect r="r" b="b" t="t" l="l"/>
            <a:pathLst>
              <a:path h="3483279" w="3591009">
                <a:moveTo>
                  <a:pt x="0" y="0"/>
                </a:moveTo>
                <a:lnTo>
                  <a:pt x="3591009" y="0"/>
                </a:lnTo>
                <a:lnTo>
                  <a:pt x="3591009" y="3483279"/>
                </a:lnTo>
                <a:lnTo>
                  <a:pt x="0" y="348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8262" y="885825"/>
            <a:ext cx="13923286" cy="126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22"/>
              </a:lnSpc>
            </a:pPr>
            <a:r>
              <a:rPr lang="en-US" sz="7373">
                <a:solidFill>
                  <a:srgbClr val="8A6E37"/>
                </a:solidFill>
                <a:latin typeface="Loubag"/>
                <a:ea typeface="Loubag"/>
                <a:cs typeface="Loubag"/>
                <a:sym typeface="Loubag"/>
              </a:rPr>
              <a:t>Deep Learning Models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098253">
            <a:off x="-1670760" y="-3063341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98253">
            <a:off x="17075729" y="8144609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370807">
            <a:off x="-5907547" y="10567920"/>
            <a:ext cx="8725782" cy="2776385"/>
          </a:xfrm>
          <a:custGeom>
            <a:avLst/>
            <a:gdLst/>
            <a:ahLst/>
            <a:cxnLst/>
            <a:rect r="r" b="b" t="t" l="l"/>
            <a:pathLst>
              <a:path h="2776385" w="8725782">
                <a:moveTo>
                  <a:pt x="0" y="0"/>
                </a:moveTo>
                <a:lnTo>
                  <a:pt x="8725782" y="0"/>
                </a:lnTo>
                <a:lnTo>
                  <a:pt x="8725782" y="2776385"/>
                </a:lnTo>
                <a:lnTo>
                  <a:pt x="0" y="2776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88262" y="2413054"/>
            <a:ext cx="10703211" cy="4481969"/>
          </a:xfrm>
          <a:custGeom>
            <a:avLst/>
            <a:gdLst/>
            <a:ahLst/>
            <a:cxnLst/>
            <a:rect r="r" b="b" t="t" l="l"/>
            <a:pathLst>
              <a:path h="4481969" w="10703211">
                <a:moveTo>
                  <a:pt x="0" y="0"/>
                </a:moveTo>
                <a:lnTo>
                  <a:pt x="10703211" y="0"/>
                </a:lnTo>
                <a:lnTo>
                  <a:pt x="10703211" y="4481969"/>
                </a:lnTo>
                <a:lnTo>
                  <a:pt x="0" y="4481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2315887">
            <a:off x="12518960" y="3474278"/>
            <a:ext cx="886976" cy="250571"/>
          </a:xfrm>
          <a:custGeom>
            <a:avLst/>
            <a:gdLst/>
            <a:ahLst/>
            <a:cxnLst/>
            <a:rect r="r" b="b" t="t" l="l"/>
            <a:pathLst>
              <a:path h="250571" w="886976">
                <a:moveTo>
                  <a:pt x="0" y="250570"/>
                </a:moveTo>
                <a:lnTo>
                  <a:pt x="886977" y="250570"/>
                </a:lnTo>
                <a:lnTo>
                  <a:pt x="886977" y="0"/>
                </a:lnTo>
                <a:lnTo>
                  <a:pt x="0" y="0"/>
                </a:lnTo>
                <a:lnTo>
                  <a:pt x="0" y="25057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88262" y="6895023"/>
            <a:ext cx="12990434" cy="298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Best Performing Models : High accuracy and contextual understanding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b="true" sz="2000" u="sng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BiLSTM + GloVe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- GloVe embeddings helped with semantic representation, crucial for distinguishing topics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b="true" sz="2000" u="sng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ANN + TF-IDF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- Fast &amp; efficient especially when combined with LDA (Latent Dirichlet Allocation) or NMF (Non-negative Matrix Factorization)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Poor Performing Models : </a:t>
            </a:r>
            <a:r>
              <a:rPr lang="en-US" b="true" sz="2000" u="sng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LSTM + Word Embeddings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US" b="true" sz="2000" u="sng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One-Hot Encoding + RNN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Training issues, Low Recall &amp; Accuracy, does not retain word meanings, making it ineffective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44426" y="3907476"/>
            <a:ext cx="1085574" cy="57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23"/>
              </a:lnSpc>
            </a:pPr>
            <a:r>
              <a:rPr lang="en-US" sz="3373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best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729470">
            <a:off x="1069129" y="4727294"/>
            <a:ext cx="886976" cy="250571"/>
          </a:xfrm>
          <a:custGeom>
            <a:avLst/>
            <a:gdLst/>
            <a:ahLst/>
            <a:cxnLst/>
            <a:rect r="r" b="b" t="t" l="l"/>
            <a:pathLst>
              <a:path h="250571" w="886976">
                <a:moveTo>
                  <a:pt x="0" y="0"/>
                </a:moveTo>
                <a:lnTo>
                  <a:pt x="886976" y="0"/>
                </a:lnTo>
                <a:lnTo>
                  <a:pt x="886976" y="250571"/>
                </a:lnTo>
                <a:lnTo>
                  <a:pt x="0" y="250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1383" y="5322898"/>
            <a:ext cx="1085574" cy="57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23"/>
              </a:lnSpc>
            </a:pPr>
            <a:r>
              <a:rPr lang="en-US" sz="3373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bad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713867" y="5000549"/>
            <a:ext cx="4195364" cy="778049"/>
          </a:xfrm>
          <a:custGeom>
            <a:avLst/>
            <a:gdLst/>
            <a:ahLst/>
            <a:cxnLst/>
            <a:rect r="r" b="b" t="t" l="l"/>
            <a:pathLst>
              <a:path h="778049" w="4195364">
                <a:moveTo>
                  <a:pt x="0" y="0"/>
                </a:moveTo>
                <a:lnTo>
                  <a:pt x="4195363" y="0"/>
                </a:lnTo>
                <a:lnTo>
                  <a:pt x="4195363" y="778049"/>
                </a:lnTo>
                <a:lnTo>
                  <a:pt x="0" y="7780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08193" y="5123624"/>
            <a:ext cx="2806711" cy="38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Topic Modeling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87175" y="4163167"/>
            <a:ext cx="1085574" cy="57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23"/>
              </a:lnSpc>
            </a:pPr>
            <a:r>
              <a:rPr lang="en-US" sz="3373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for</a:t>
            </a:r>
          </a:p>
        </p:txBody>
      </p:sp>
    </p:spTree>
  </p:cSld>
  <p:clrMapOvr>
    <a:masterClrMapping/>
  </p:clrMapOvr>
  <p:transition spd="fast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2563" y="2308098"/>
            <a:ext cx="7881522" cy="4433356"/>
          </a:xfrm>
          <a:custGeom>
            <a:avLst/>
            <a:gdLst/>
            <a:ahLst/>
            <a:cxnLst/>
            <a:rect r="r" b="b" t="t" l="l"/>
            <a:pathLst>
              <a:path h="4433356" w="7881522">
                <a:moveTo>
                  <a:pt x="0" y="0"/>
                </a:moveTo>
                <a:lnTo>
                  <a:pt x="7881522" y="0"/>
                </a:lnTo>
                <a:lnTo>
                  <a:pt x="7881522" y="4433356"/>
                </a:lnTo>
                <a:lnTo>
                  <a:pt x="0" y="443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" r="0" b="-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0078" y="2331892"/>
            <a:ext cx="7839222" cy="4409562"/>
          </a:xfrm>
          <a:custGeom>
            <a:avLst/>
            <a:gdLst/>
            <a:ahLst/>
            <a:cxnLst/>
            <a:rect r="r" b="b" t="t" l="l"/>
            <a:pathLst>
              <a:path h="4409562" w="7839222">
                <a:moveTo>
                  <a:pt x="0" y="0"/>
                </a:moveTo>
                <a:lnTo>
                  <a:pt x="7839222" y="0"/>
                </a:lnTo>
                <a:lnTo>
                  <a:pt x="7839222" y="4409562"/>
                </a:lnTo>
                <a:lnTo>
                  <a:pt x="0" y="4409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" r="0" b="-55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6312" y="637501"/>
            <a:ext cx="16255376" cy="126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22"/>
              </a:lnSpc>
            </a:pPr>
            <a:r>
              <a:rPr lang="en-US" sz="7373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Sentiment &amp; Business~</a:t>
            </a:r>
            <a:r>
              <a:rPr lang="en-US" sz="7373">
                <a:solidFill>
                  <a:srgbClr val="B75633"/>
                </a:solidFill>
                <a:latin typeface="Loubag"/>
                <a:ea typeface="Loubag"/>
                <a:cs typeface="Loubag"/>
                <a:sym typeface="Loubag"/>
              </a:rPr>
              <a:t>OverTime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6312" y="6943352"/>
            <a:ext cx="7454837" cy="291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5"/>
              </a:lnSpc>
            </a:pPr>
            <a:r>
              <a:rPr lang="en-US" sz="1950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Key Takeaways</a:t>
            </a:r>
          </a:p>
          <a:p>
            <a:pPr algn="just">
              <a:lnSpc>
                <a:spcPts val="3315"/>
              </a:lnSpc>
            </a:pP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Trader Joe’s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maintains high sentiment &amp; ratings, showing strong customer satisfaction.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Fry’s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has a declining trend, indicating growing dissatisfaction.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Target &amp; Safeway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show moderate fluctuations but remain relatively stable.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6851" y="7074829"/>
            <a:ext cx="7454837" cy="249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5"/>
              </a:lnSpc>
            </a:pPr>
            <a:r>
              <a:rPr lang="en-US" sz="1950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Business Insights</a:t>
            </a:r>
          </a:p>
          <a:p>
            <a:pPr algn="just">
              <a:lnSpc>
                <a:spcPts val="3315"/>
              </a:lnSpc>
            </a:pP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Trader Joe’s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→ Strong &amp; consistent customer approval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Fry’s 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→ Needs improvement in service &amp; quality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Target 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→ Gradual improvement in sentiment &amp; ratings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Safeway 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→ Stable ratings but fluctuating sentiment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370807">
            <a:off x="-5907547" y="10567920"/>
            <a:ext cx="8725782" cy="2776385"/>
          </a:xfrm>
          <a:custGeom>
            <a:avLst/>
            <a:gdLst/>
            <a:ahLst/>
            <a:cxnLst/>
            <a:rect r="r" b="b" t="t" l="l"/>
            <a:pathLst>
              <a:path h="2776385" w="8725782">
                <a:moveTo>
                  <a:pt x="0" y="0"/>
                </a:moveTo>
                <a:lnTo>
                  <a:pt x="8725782" y="0"/>
                </a:lnTo>
                <a:lnTo>
                  <a:pt x="8725782" y="2776385"/>
                </a:lnTo>
                <a:lnTo>
                  <a:pt x="0" y="2776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6312" y="2331892"/>
            <a:ext cx="7596353" cy="4272949"/>
          </a:xfrm>
          <a:custGeom>
            <a:avLst/>
            <a:gdLst/>
            <a:ahLst/>
            <a:cxnLst/>
            <a:rect r="r" b="b" t="t" l="l"/>
            <a:pathLst>
              <a:path h="4272949" w="7596353">
                <a:moveTo>
                  <a:pt x="0" y="0"/>
                </a:moveTo>
                <a:lnTo>
                  <a:pt x="7596353" y="0"/>
                </a:lnTo>
                <a:lnTo>
                  <a:pt x="7596353" y="4272948"/>
                </a:lnTo>
                <a:lnTo>
                  <a:pt x="0" y="427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" r="0" b="-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06316" y="2331892"/>
            <a:ext cx="7756438" cy="4362996"/>
          </a:xfrm>
          <a:custGeom>
            <a:avLst/>
            <a:gdLst/>
            <a:ahLst/>
            <a:cxnLst/>
            <a:rect r="r" b="b" t="t" l="l"/>
            <a:pathLst>
              <a:path h="4362996" w="7756438">
                <a:moveTo>
                  <a:pt x="0" y="0"/>
                </a:moveTo>
                <a:lnTo>
                  <a:pt x="7756438" y="0"/>
                </a:lnTo>
                <a:lnTo>
                  <a:pt x="7756438" y="4362996"/>
                </a:lnTo>
                <a:lnTo>
                  <a:pt x="0" y="4362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6312" y="637501"/>
            <a:ext cx="16242988" cy="126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14"/>
              </a:lnSpc>
            </a:pPr>
            <a:r>
              <a:rPr lang="en-US" sz="7367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Sentiment &amp; Business ~ </a:t>
            </a:r>
            <a:r>
              <a:rPr lang="en-US" sz="7367">
                <a:solidFill>
                  <a:srgbClr val="B05A39"/>
                </a:solidFill>
                <a:latin typeface="Loubag"/>
                <a:ea typeface="Loubag"/>
                <a:cs typeface="Loubag"/>
                <a:sym typeface="Loubag"/>
              </a:rPr>
              <a:t>Bakery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6312" y="6655729"/>
            <a:ext cx="7454837" cy="333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5"/>
              </a:lnSpc>
            </a:pPr>
            <a:r>
              <a:rPr lang="en-US" sz="1950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Key Takeaways</a:t>
            </a:r>
          </a:p>
          <a:p>
            <a:pPr algn="just">
              <a:lnSpc>
                <a:spcPts val="3315"/>
              </a:lnSpc>
            </a:pP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Trader Joe’s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→ Consistently high positive sentiment &amp; ratings, indicating strong customer loyalty.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Fry’s &amp; Safeway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→ Declining sentiment and ratings, reflecting growing dissatisfaction with bakery products.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Target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→ Stable star ratings but fluctuating sentiment, suggesting inconsistent customer experience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04463" y="6655729"/>
            <a:ext cx="7454837" cy="333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5"/>
              </a:lnSpc>
            </a:pPr>
            <a:r>
              <a:rPr lang="en-US" sz="1950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Business Insights</a:t>
            </a:r>
          </a:p>
          <a:p>
            <a:pPr algn="just">
              <a:lnSpc>
                <a:spcPts val="3315"/>
              </a:lnSpc>
            </a:pP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Trader Joe’s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maintains quality &amp; customer satisfaction in bakery items.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Fry’s &amp; Safeway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need improvements in bakery quality &amp; service to regain customer trust.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Target’s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bakery sentiment fluctuates, requiring further analysis of customer expectations.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368726" y="1028700"/>
            <a:ext cx="1124250" cy="1084205"/>
            <a:chOff x="0" y="0"/>
            <a:chExt cx="1499000" cy="14456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1953" cy="1012505"/>
            </a:xfrm>
            <a:custGeom>
              <a:avLst/>
              <a:gdLst/>
              <a:ahLst/>
              <a:cxnLst/>
              <a:rect r="r" b="b" t="t" l="l"/>
              <a:pathLst>
                <a:path h="1012505" w="1051953">
                  <a:moveTo>
                    <a:pt x="0" y="0"/>
                  </a:moveTo>
                  <a:lnTo>
                    <a:pt x="1051953" y="0"/>
                  </a:lnTo>
                  <a:lnTo>
                    <a:pt x="1051953" y="1012505"/>
                  </a:lnTo>
                  <a:lnTo>
                    <a:pt x="0" y="10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47047" y="433102"/>
              <a:ext cx="1051953" cy="1012505"/>
            </a:xfrm>
            <a:custGeom>
              <a:avLst/>
              <a:gdLst/>
              <a:ahLst/>
              <a:cxnLst/>
              <a:rect r="r" b="b" t="t" l="l"/>
              <a:pathLst>
                <a:path h="1012505" w="1051953">
                  <a:moveTo>
                    <a:pt x="0" y="0"/>
                  </a:moveTo>
                  <a:lnTo>
                    <a:pt x="1051953" y="0"/>
                  </a:lnTo>
                  <a:lnTo>
                    <a:pt x="1051953" y="1012505"/>
                  </a:lnTo>
                  <a:lnTo>
                    <a:pt x="0" y="10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209" y="6084887"/>
            <a:ext cx="11301259" cy="2825315"/>
          </a:xfrm>
          <a:custGeom>
            <a:avLst/>
            <a:gdLst/>
            <a:ahLst/>
            <a:cxnLst/>
            <a:rect r="r" b="b" t="t" l="l"/>
            <a:pathLst>
              <a:path h="2825315" w="11301259">
                <a:moveTo>
                  <a:pt x="0" y="0"/>
                </a:moveTo>
                <a:lnTo>
                  <a:pt x="11301259" y="0"/>
                </a:lnTo>
                <a:lnTo>
                  <a:pt x="11301259" y="2825315"/>
                </a:lnTo>
                <a:lnTo>
                  <a:pt x="0" y="2825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454491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5887" y="1250200"/>
            <a:ext cx="15776226" cy="107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5"/>
              </a:lnSpc>
            </a:pPr>
            <a:r>
              <a:rPr lang="en-US" sz="6289">
                <a:solidFill>
                  <a:srgbClr val="8A6E37"/>
                </a:solidFill>
                <a:latin typeface="Loubag"/>
                <a:ea typeface="Loubag"/>
                <a:cs typeface="Loubag"/>
                <a:sym typeface="Loubag"/>
              </a:rPr>
              <a:t>Business Changes! </a:t>
            </a:r>
            <a:r>
              <a:rPr lang="en-US" sz="6289">
                <a:solidFill>
                  <a:srgbClr val="B75633"/>
                </a:solidFill>
                <a:latin typeface="Loubag"/>
                <a:ea typeface="Loubag"/>
                <a:cs typeface="Loubag"/>
                <a:sym typeface="Loubag"/>
              </a:rPr>
              <a:t>Future Sentiment?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5887" y="5203018"/>
            <a:ext cx="7937791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BiLSTM model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to predict sentiment shifts under these scenarios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6209" y="3148793"/>
            <a:ext cx="11350937" cy="170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Why Predict Future Sentiment ?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- Enables grocery stores to anticipate customer reactions before making business decisions.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- Provides actionable insights to improve pricing and inventory strategies.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-751667" y="-1960752"/>
            <a:ext cx="3560734" cy="3107258"/>
            <a:chOff x="0" y="0"/>
            <a:chExt cx="4747645" cy="4143011"/>
          </a:xfrm>
        </p:grpSpPr>
        <p:sp>
          <p:nvSpPr>
            <p:cNvPr name="Freeform 8" id="8"/>
            <p:cNvSpPr/>
            <p:nvPr/>
          </p:nvSpPr>
          <p:spPr>
            <a:xfrm flipH="false" flipV="false" rot="-5400000">
              <a:off x="530873" y="-73761"/>
              <a:ext cx="3685899" cy="4747645"/>
            </a:xfrm>
            <a:custGeom>
              <a:avLst/>
              <a:gdLst/>
              <a:ahLst/>
              <a:cxnLst/>
              <a:rect r="r" b="b" t="t" l="l"/>
              <a:pathLst>
                <a:path h="4747645" w="3685899">
                  <a:moveTo>
                    <a:pt x="0" y="0"/>
                  </a:moveTo>
                  <a:lnTo>
                    <a:pt x="3685899" y="0"/>
                  </a:lnTo>
                  <a:lnTo>
                    <a:pt x="3685899" y="4747645"/>
                  </a:lnTo>
                  <a:lnTo>
                    <a:pt x="0" y="474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49982" y="0"/>
              <a:ext cx="2078680" cy="2300061"/>
            </a:xfrm>
            <a:custGeom>
              <a:avLst/>
              <a:gdLst/>
              <a:ahLst/>
              <a:cxnLst/>
              <a:rect r="r" b="b" t="t" l="l"/>
              <a:pathLst>
                <a:path h="2300061" w="2078680">
                  <a:moveTo>
                    <a:pt x="0" y="0"/>
                  </a:moveTo>
                  <a:lnTo>
                    <a:pt x="2078680" y="0"/>
                  </a:lnTo>
                  <a:lnTo>
                    <a:pt x="2078680" y="2300061"/>
                  </a:lnTo>
                  <a:lnTo>
                    <a:pt x="0" y="2300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79032" y="303373"/>
              <a:ext cx="540615" cy="1372989"/>
            </a:xfrm>
            <a:custGeom>
              <a:avLst/>
              <a:gdLst/>
              <a:ahLst/>
              <a:cxnLst/>
              <a:rect r="r" b="b" t="t" l="l"/>
              <a:pathLst>
                <a:path h="1372989" w="540615">
                  <a:moveTo>
                    <a:pt x="0" y="0"/>
                  </a:moveTo>
                  <a:lnTo>
                    <a:pt x="540615" y="0"/>
                  </a:lnTo>
                  <a:lnTo>
                    <a:pt x="540615" y="1372989"/>
                  </a:lnTo>
                  <a:lnTo>
                    <a:pt x="0" y="1372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35111" y="1126347"/>
              <a:ext cx="1287842" cy="1241157"/>
            </a:xfrm>
            <a:custGeom>
              <a:avLst/>
              <a:gdLst/>
              <a:ahLst/>
              <a:cxnLst/>
              <a:rect r="r" b="b" t="t" l="l"/>
              <a:pathLst>
                <a:path h="1241157" w="1287842">
                  <a:moveTo>
                    <a:pt x="0" y="0"/>
                  </a:moveTo>
                  <a:lnTo>
                    <a:pt x="1287842" y="0"/>
                  </a:lnTo>
                  <a:lnTo>
                    <a:pt x="1287842" y="1241157"/>
                  </a:lnTo>
                  <a:lnTo>
                    <a:pt x="0" y="1241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994917" y="989868"/>
              <a:ext cx="1146162" cy="958478"/>
            </a:xfrm>
            <a:custGeom>
              <a:avLst/>
              <a:gdLst/>
              <a:ahLst/>
              <a:cxnLst/>
              <a:rect r="r" b="b" t="t" l="l"/>
              <a:pathLst>
                <a:path h="958478" w="1146162">
                  <a:moveTo>
                    <a:pt x="0" y="0"/>
                  </a:moveTo>
                  <a:lnTo>
                    <a:pt x="1146163" y="0"/>
                  </a:lnTo>
                  <a:lnTo>
                    <a:pt x="1146163" y="958478"/>
                  </a:lnTo>
                  <a:lnTo>
                    <a:pt x="0" y="958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807299">
              <a:off x="2863626" y="981373"/>
              <a:ext cx="669343" cy="901473"/>
            </a:xfrm>
            <a:custGeom>
              <a:avLst/>
              <a:gdLst/>
              <a:ahLst/>
              <a:cxnLst/>
              <a:rect r="r" b="b" t="t" l="l"/>
              <a:pathLst>
                <a:path h="901473" w="669343">
                  <a:moveTo>
                    <a:pt x="0" y="0"/>
                  </a:moveTo>
                  <a:lnTo>
                    <a:pt x="669344" y="0"/>
                  </a:lnTo>
                  <a:lnTo>
                    <a:pt x="669344" y="901472"/>
                  </a:lnTo>
                  <a:lnTo>
                    <a:pt x="0" y="9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cover dir="r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39523" y="1142567"/>
            <a:ext cx="1135517" cy="1182395"/>
          </a:xfrm>
          <a:custGeom>
            <a:avLst/>
            <a:gdLst/>
            <a:ahLst/>
            <a:cxnLst/>
            <a:rect r="r" b="b" t="t" l="l"/>
            <a:pathLst>
              <a:path h="1182395" w="1135517">
                <a:moveTo>
                  <a:pt x="0" y="0"/>
                </a:moveTo>
                <a:lnTo>
                  <a:pt x="1135517" y="0"/>
                </a:lnTo>
                <a:lnTo>
                  <a:pt x="1135517" y="1182395"/>
                </a:lnTo>
                <a:lnTo>
                  <a:pt x="0" y="1182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507" t="0" r="-444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5668" y="3460066"/>
            <a:ext cx="9740900" cy="5656915"/>
          </a:xfrm>
          <a:custGeom>
            <a:avLst/>
            <a:gdLst/>
            <a:ahLst/>
            <a:cxnLst/>
            <a:rect r="r" b="b" t="t" l="l"/>
            <a:pathLst>
              <a:path h="5656915" w="9740900">
                <a:moveTo>
                  <a:pt x="0" y="0"/>
                </a:moveTo>
                <a:lnTo>
                  <a:pt x="9740900" y="0"/>
                </a:lnTo>
                <a:lnTo>
                  <a:pt x="9740900" y="5656915"/>
                </a:lnTo>
                <a:lnTo>
                  <a:pt x="0" y="5656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9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75040" y="1018742"/>
            <a:ext cx="12123056" cy="107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5"/>
              </a:lnSpc>
            </a:pPr>
            <a:r>
              <a:rPr lang="en-US" sz="6289">
                <a:solidFill>
                  <a:srgbClr val="8A6E37"/>
                </a:solidFill>
                <a:latin typeface="Loubag"/>
                <a:ea typeface="Loubag"/>
                <a:cs typeface="Loubag"/>
                <a:sym typeface="Loubag"/>
              </a:rPr>
              <a:t> Changes! </a:t>
            </a:r>
            <a:r>
              <a:rPr lang="en-US" sz="6289">
                <a:solidFill>
                  <a:srgbClr val="B75633"/>
                </a:solidFill>
                <a:latin typeface="Loubag"/>
                <a:ea typeface="Loubag"/>
                <a:cs typeface="Loubag"/>
                <a:sym typeface="Loubag"/>
              </a:rPr>
              <a:t>Future Sentiment?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11720" y="3270250"/>
            <a:ext cx="7061643" cy="598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Key Observations</a:t>
            </a:r>
          </a:p>
          <a:p>
            <a:pPr algn="just">
              <a:lnSpc>
                <a:spcPts val="3400"/>
              </a:lnSpc>
            </a:pP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Price Increase: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Decrease in positive sentiment, rise in neutral &amp; negative reviews.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Price Decrease: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Slight improvement in positive sentiment, minimal effect on neutral/negative.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Inventory Issues: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Significant drop in positive sentiment, sharp rise in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negative reviews.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Takeaways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Customers react negatively to price hikes &amp; stock issues.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Optimizing pricing &amp; inventory can help maintain customer satisfaction.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3471">
            <a:off x="1484284" y="1338550"/>
            <a:ext cx="1283018" cy="846792"/>
          </a:xfrm>
          <a:custGeom>
            <a:avLst/>
            <a:gdLst/>
            <a:ahLst/>
            <a:cxnLst/>
            <a:rect r="r" b="b" t="t" l="l"/>
            <a:pathLst>
              <a:path h="846792" w="1283018">
                <a:moveTo>
                  <a:pt x="0" y="0"/>
                </a:moveTo>
                <a:lnTo>
                  <a:pt x="1283018" y="0"/>
                </a:lnTo>
                <a:lnTo>
                  <a:pt x="1283018" y="846792"/>
                </a:lnTo>
                <a:lnTo>
                  <a:pt x="0" y="84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2619" y="885825"/>
            <a:ext cx="12922761" cy="126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22"/>
              </a:lnSpc>
            </a:pPr>
            <a:r>
              <a:rPr lang="en-US" sz="7373">
                <a:solidFill>
                  <a:srgbClr val="B05A39"/>
                </a:solidFill>
                <a:latin typeface="Loubag"/>
                <a:ea typeface="Loubag"/>
                <a:cs typeface="Loubag"/>
                <a:sym typeface="Loubag"/>
              </a:rPr>
              <a:t>Model Errors &amp; Challenges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482007" y="3120028"/>
            <a:ext cx="4932049" cy="914671"/>
          </a:xfrm>
          <a:custGeom>
            <a:avLst/>
            <a:gdLst/>
            <a:ahLst/>
            <a:cxnLst/>
            <a:rect r="r" b="b" t="t" l="l"/>
            <a:pathLst>
              <a:path h="914671" w="4932049">
                <a:moveTo>
                  <a:pt x="0" y="0"/>
                </a:moveTo>
                <a:lnTo>
                  <a:pt x="4932049" y="0"/>
                </a:lnTo>
                <a:lnTo>
                  <a:pt x="4932049" y="914671"/>
                </a:lnTo>
                <a:lnTo>
                  <a:pt x="0" y="914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98253">
            <a:off x="-2900276" y="-168961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98253">
            <a:off x="17086603" y="8775295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39153" y="3267302"/>
            <a:ext cx="4417758" cy="43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7"/>
              </a:lnSpc>
              <a:spcBef>
                <a:spcPct val="0"/>
              </a:spcBef>
            </a:pPr>
            <a:r>
              <a:rPr lang="en-US" sz="2577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Misclassification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92000" y="4026891"/>
            <a:ext cx="5022057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Some models struggled to detect neutrality, often classifying it as positive or negative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82007" y="5307075"/>
            <a:ext cx="4932049" cy="914671"/>
          </a:xfrm>
          <a:custGeom>
            <a:avLst/>
            <a:gdLst/>
            <a:ahLst/>
            <a:cxnLst/>
            <a:rect r="r" b="b" t="t" l="l"/>
            <a:pathLst>
              <a:path h="914671" w="4932049">
                <a:moveTo>
                  <a:pt x="0" y="0"/>
                </a:moveTo>
                <a:lnTo>
                  <a:pt x="4932049" y="0"/>
                </a:lnTo>
                <a:lnTo>
                  <a:pt x="4932049" y="914671"/>
                </a:lnTo>
                <a:lnTo>
                  <a:pt x="0" y="914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39153" y="5454348"/>
            <a:ext cx="4417758" cy="43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7"/>
              </a:lnSpc>
              <a:spcBef>
                <a:spcPct val="0"/>
              </a:spcBef>
            </a:pPr>
            <a:r>
              <a:rPr lang="en-US" sz="2577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Understanding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82007" y="6212221"/>
            <a:ext cx="5022057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Models like Vader &amp; Naïve Bayes misinterpreted sarcastic comments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482007" y="7494921"/>
            <a:ext cx="4932049" cy="914671"/>
          </a:xfrm>
          <a:custGeom>
            <a:avLst/>
            <a:gdLst/>
            <a:ahLst/>
            <a:cxnLst/>
            <a:rect r="r" b="b" t="t" l="l"/>
            <a:pathLst>
              <a:path h="914671" w="4932049">
                <a:moveTo>
                  <a:pt x="0" y="0"/>
                </a:moveTo>
                <a:lnTo>
                  <a:pt x="4932049" y="0"/>
                </a:lnTo>
                <a:lnTo>
                  <a:pt x="4932049" y="914670"/>
                </a:lnTo>
                <a:lnTo>
                  <a:pt x="0" y="91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39153" y="7642194"/>
            <a:ext cx="4417758" cy="43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7"/>
              </a:lnSpc>
              <a:spcBef>
                <a:spcPct val="0"/>
              </a:spcBef>
            </a:pPr>
            <a:r>
              <a:rPr lang="en-US" sz="2577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Long Reviews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82007" y="8400066"/>
            <a:ext cx="5022057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RNN and LSTM-based models faced training difficulties with longer reviews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61573" y="3734054"/>
            <a:ext cx="2960459" cy="1339762"/>
            <a:chOff x="0" y="0"/>
            <a:chExt cx="898018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9A3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485355" y="3798291"/>
            <a:ext cx="8170225" cy="1271986"/>
            <a:chOff x="0" y="0"/>
            <a:chExt cx="6540756" cy="10183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40757" cy="1018302"/>
            </a:xfrm>
            <a:custGeom>
              <a:avLst/>
              <a:gdLst/>
              <a:ahLst/>
              <a:cxnLst/>
              <a:rect r="r" b="b" t="t" l="l"/>
              <a:pathLst>
                <a:path h="1018302" w="6540757">
                  <a:moveTo>
                    <a:pt x="6416296" y="1018302"/>
                  </a:moveTo>
                  <a:lnTo>
                    <a:pt x="124460" y="1018302"/>
                  </a:lnTo>
                  <a:cubicBezTo>
                    <a:pt x="55880" y="1018302"/>
                    <a:pt x="0" y="962422"/>
                    <a:pt x="0" y="8938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16296" y="0"/>
                  </a:lnTo>
                  <a:cubicBezTo>
                    <a:pt x="6484876" y="0"/>
                    <a:pt x="6540757" y="55880"/>
                    <a:pt x="6540757" y="124460"/>
                  </a:cubicBezTo>
                  <a:lnTo>
                    <a:pt x="6540757" y="893842"/>
                  </a:lnTo>
                  <a:cubicBezTo>
                    <a:pt x="6540757" y="962422"/>
                    <a:pt x="6484876" y="1018302"/>
                    <a:pt x="6416296" y="1018302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75513" y="4039972"/>
            <a:ext cx="2214544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rice SemiExpanded Bold"/>
                <a:ea typeface="Brice SemiExpanded Bold"/>
                <a:cs typeface="Brice SemiExpanded Bold"/>
                <a:sym typeface="Brice SemiExpanded Bold"/>
              </a:rPr>
              <a:t>Vader Misclassified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487386" y="2864841"/>
            <a:ext cx="2532819" cy="561975"/>
            <a:chOff x="0" y="0"/>
            <a:chExt cx="1831643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7780" y="22860"/>
              <a:ext cx="1806243" cy="360680"/>
            </a:xfrm>
            <a:custGeom>
              <a:avLst/>
              <a:gdLst/>
              <a:ahLst/>
              <a:cxnLst/>
              <a:rect r="r" b="b" t="t" l="l"/>
              <a:pathLst>
                <a:path h="360680" w="1806243">
                  <a:moveTo>
                    <a:pt x="1806243" y="180340"/>
                  </a:moveTo>
                  <a:cubicBezTo>
                    <a:pt x="1806243" y="81280"/>
                    <a:pt x="1726234" y="0"/>
                    <a:pt x="162590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25903" y="360680"/>
                  </a:lnTo>
                  <a:cubicBezTo>
                    <a:pt x="1724963" y="360680"/>
                    <a:pt x="1806243" y="279400"/>
                    <a:pt x="1806243" y="180340"/>
                  </a:cubicBezTo>
                  <a:close/>
                </a:path>
              </a:pathLst>
            </a:custGeom>
            <a:solidFill>
              <a:srgbClr val="8A6E3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05582" y="2837432"/>
            <a:ext cx="2532819" cy="561975"/>
            <a:chOff x="0" y="0"/>
            <a:chExt cx="1831643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7780" y="22860"/>
              <a:ext cx="1806243" cy="360680"/>
            </a:xfrm>
            <a:custGeom>
              <a:avLst/>
              <a:gdLst/>
              <a:ahLst/>
              <a:cxnLst/>
              <a:rect r="r" b="b" t="t" l="l"/>
              <a:pathLst>
                <a:path h="360680" w="1806243">
                  <a:moveTo>
                    <a:pt x="1806243" y="180340"/>
                  </a:moveTo>
                  <a:cubicBezTo>
                    <a:pt x="1806243" y="81280"/>
                    <a:pt x="1726234" y="0"/>
                    <a:pt x="162590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25903" y="360680"/>
                  </a:lnTo>
                  <a:cubicBezTo>
                    <a:pt x="1724963" y="360680"/>
                    <a:pt x="1806243" y="279400"/>
                    <a:pt x="1806243" y="180340"/>
                  </a:cubicBezTo>
                  <a:close/>
                </a:path>
              </a:pathLst>
            </a:custGeom>
            <a:solidFill>
              <a:srgbClr val="8A6E3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123777" y="2835844"/>
            <a:ext cx="2532819" cy="561975"/>
            <a:chOff x="0" y="0"/>
            <a:chExt cx="1831643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7780" y="22860"/>
              <a:ext cx="1806243" cy="360680"/>
            </a:xfrm>
            <a:custGeom>
              <a:avLst/>
              <a:gdLst/>
              <a:ahLst/>
              <a:cxnLst/>
              <a:rect r="r" b="b" t="t" l="l"/>
              <a:pathLst>
                <a:path h="360680" w="1806243">
                  <a:moveTo>
                    <a:pt x="1806243" y="180340"/>
                  </a:moveTo>
                  <a:cubicBezTo>
                    <a:pt x="1806243" y="81280"/>
                    <a:pt x="1726234" y="0"/>
                    <a:pt x="162590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625903" y="360680"/>
                  </a:lnTo>
                  <a:cubicBezTo>
                    <a:pt x="1724963" y="360680"/>
                    <a:pt x="1806243" y="279400"/>
                    <a:pt x="1806243" y="180340"/>
                  </a:cubicBezTo>
                  <a:close/>
                </a:path>
              </a:pathLst>
            </a:custGeom>
            <a:solidFill>
              <a:srgbClr val="8A6E37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634678" y="2939453"/>
            <a:ext cx="223823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Review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52873" y="2912044"/>
            <a:ext cx="223823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Actual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71068" y="2910457"/>
            <a:ext cx="223823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Predicted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85568" y="3951095"/>
            <a:ext cx="2134638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 love waiting 30 minutes in a checkout line.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75880" y="4074370"/>
            <a:ext cx="118917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Negative (Sarcasm)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56580" y="4231532"/>
            <a:ext cx="86721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Positive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3486371" y="5261036"/>
            <a:ext cx="8170225" cy="1271986"/>
            <a:chOff x="0" y="0"/>
            <a:chExt cx="6540756" cy="101830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540757" cy="1018302"/>
            </a:xfrm>
            <a:custGeom>
              <a:avLst/>
              <a:gdLst/>
              <a:ahLst/>
              <a:cxnLst/>
              <a:rect r="r" b="b" t="t" l="l"/>
              <a:pathLst>
                <a:path h="1018302" w="6540757">
                  <a:moveTo>
                    <a:pt x="6416296" y="1018302"/>
                  </a:moveTo>
                  <a:lnTo>
                    <a:pt x="124460" y="1018302"/>
                  </a:lnTo>
                  <a:cubicBezTo>
                    <a:pt x="55880" y="1018302"/>
                    <a:pt x="0" y="962422"/>
                    <a:pt x="0" y="8938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16296" y="0"/>
                  </a:lnTo>
                  <a:cubicBezTo>
                    <a:pt x="6484876" y="0"/>
                    <a:pt x="6540757" y="55880"/>
                    <a:pt x="6540757" y="124460"/>
                  </a:cubicBezTo>
                  <a:lnTo>
                    <a:pt x="6540757" y="893842"/>
                  </a:lnTo>
                  <a:cubicBezTo>
                    <a:pt x="6540757" y="962422"/>
                    <a:pt x="6484876" y="1018302"/>
                    <a:pt x="6416296" y="1018302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3885568" y="5376413"/>
            <a:ext cx="2418999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The staff was friendly, but the prices were outrageous!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292612" y="5193260"/>
            <a:ext cx="2960459" cy="1339762"/>
            <a:chOff x="0" y="0"/>
            <a:chExt cx="898018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9A3D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706551" y="5493338"/>
            <a:ext cx="218350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rice SemiExpanded Bold"/>
                <a:ea typeface="Brice SemiExpanded Bold"/>
                <a:cs typeface="Brice SemiExpanded Bold"/>
                <a:sym typeface="Brice SemiExpanded Bold"/>
              </a:rPr>
              <a:t>Naïve Bayes Misclassified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3486371" y="6715098"/>
            <a:ext cx="8170225" cy="1271986"/>
            <a:chOff x="0" y="0"/>
            <a:chExt cx="6540756" cy="101830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540757" cy="1018302"/>
            </a:xfrm>
            <a:custGeom>
              <a:avLst/>
              <a:gdLst/>
              <a:ahLst/>
              <a:cxnLst/>
              <a:rect r="r" b="b" t="t" l="l"/>
              <a:pathLst>
                <a:path h="1018302" w="6540757">
                  <a:moveTo>
                    <a:pt x="6416296" y="1018302"/>
                  </a:moveTo>
                  <a:lnTo>
                    <a:pt x="124460" y="1018302"/>
                  </a:lnTo>
                  <a:cubicBezTo>
                    <a:pt x="55880" y="1018302"/>
                    <a:pt x="0" y="962422"/>
                    <a:pt x="0" y="8938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16296" y="0"/>
                  </a:lnTo>
                  <a:cubicBezTo>
                    <a:pt x="6484876" y="0"/>
                    <a:pt x="6540757" y="55880"/>
                    <a:pt x="6540757" y="124460"/>
                  </a:cubicBezTo>
                  <a:lnTo>
                    <a:pt x="6540757" y="893842"/>
                  </a:lnTo>
                  <a:cubicBezTo>
                    <a:pt x="6540757" y="962422"/>
                    <a:pt x="6484876" y="1018302"/>
                    <a:pt x="6416296" y="1018302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3886583" y="6867903"/>
            <a:ext cx="1986331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Decent selection, but the aisles are always messy.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302555" y="6681210"/>
            <a:ext cx="2960459" cy="1339762"/>
            <a:chOff x="0" y="0"/>
            <a:chExt cx="898018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9A3D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716494" y="6978619"/>
            <a:ext cx="217356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rice SemiExpanded Bold"/>
                <a:ea typeface="Brice SemiExpanded Bold"/>
                <a:cs typeface="Brice SemiExpanded Bold"/>
                <a:sym typeface="Brice SemiExpanded Bold"/>
              </a:rPr>
              <a:t>LSTM Misclassified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302555" y="8173373"/>
            <a:ext cx="2960459" cy="1339762"/>
            <a:chOff x="0" y="0"/>
            <a:chExt cx="898018" cy="406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9A3D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3486371" y="8241148"/>
            <a:ext cx="8170225" cy="1271986"/>
            <a:chOff x="0" y="0"/>
            <a:chExt cx="6540756" cy="101830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540757" cy="1018302"/>
            </a:xfrm>
            <a:custGeom>
              <a:avLst/>
              <a:gdLst/>
              <a:ahLst/>
              <a:cxnLst/>
              <a:rect r="r" b="b" t="t" l="l"/>
              <a:pathLst>
                <a:path h="1018302" w="6540757">
                  <a:moveTo>
                    <a:pt x="6416296" y="1018302"/>
                  </a:moveTo>
                  <a:lnTo>
                    <a:pt x="124460" y="1018302"/>
                  </a:lnTo>
                  <a:cubicBezTo>
                    <a:pt x="55880" y="1018302"/>
                    <a:pt x="0" y="962422"/>
                    <a:pt x="0" y="8938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16296" y="0"/>
                  </a:lnTo>
                  <a:cubicBezTo>
                    <a:pt x="6484876" y="0"/>
                    <a:pt x="6540757" y="55880"/>
                    <a:pt x="6540757" y="124460"/>
                  </a:cubicBezTo>
                  <a:lnTo>
                    <a:pt x="6540757" y="893842"/>
                  </a:lnTo>
                  <a:cubicBezTo>
                    <a:pt x="6540757" y="962422"/>
                    <a:pt x="6484876" y="1018302"/>
                    <a:pt x="6416296" y="1018302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3886583" y="8393953"/>
            <a:ext cx="2697699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Good variety of products, but customer service could be better.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086453" y="5690738"/>
            <a:ext cx="97107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Negative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956580" y="5690738"/>
            <a:ext cx="86721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Neutral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956580" y="7149944"/>
            <a:ext cx="99443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Negative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956580" y="8672885"/>
            <a:ext cx="86721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Positive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106909" y="7152147"/>
            <a:ext cx="97107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Neutral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106909" y="8704739"/>
            <a:ext cx="97107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Neutral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16494" y="8401973"/>
            <a:ext cx="217356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rice SemiExpanded Bold"/>
                <a:ea typeface="Brice SemiExpanded Bold"/>
                <a:cs typeface="Brice SemiExpanded Bold"/>
                <a:sym typeface="Brice SemiExpanded Bold"/>
              </a:rPr>
              <a:t>RNN Misclassified</a:t>
            </a:r>
          </a:p>
        </p:txBody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393" y="-1061311"/>
            <a:ext cx="4434843" cy="3278597"/>
          </a:xfrm>
          <a:custGeom>
            <a:avLst/>
            <a:gdLst/>
            <a:ahLst/>
            <a:cxnLst/>
            <a:rect r="r" b="b" t="t" l="l"/>
            <a:pathLst>
              <a:path h="3278597" w="4434843">
                <a:moveTo>
                  <a:pt x="0" y="0"/>
                </a:moveTo>
                <a:lnTo>
                  <a:pt x="4434842" y="0"/>
                </a:lnTo>
                <a:lnTo>
                  <a:pt x="4434842" y="3278597"/>
                </a:lnTo>
                <a:lnTo>
                  <a:pt x="0" y="3278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2918" y="-3402515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7209" y="246114"/>
            <a:ext cx="1784807" cy="1971172"/>
          </a:xfrm>
          <a:custGeom>
            <a:avLst/>
            <a:gdLst/>
            <a:ahLst/>
            <a:cxnLst/>
            <a:rect r="r" b="b" t="t" l="l"/>
            <a:pathLst>
              <a:path h="1971172" w="1784807">
                <a:moveTo>
                  <a:pt x="0" y="0"/>
                </a:moveTo>
                <a:lnTo>
                  <a:pt x="1784807" y="0"/>
                </a:lnTo>
                <a:lnTo>
                  <a:pt x="1784807" y="1971172"/>
                </a:lnTo>
                <a:lnTo>
                  <a:pt x="0" y="1971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34115" y="7075370"/>
            <a:ext cx="8101344" cy="3377496"/>
          </a:xfrm>
          <a:custGeom>
            <a:avLst/>
            <a:gdLst/>
            <a:ahLst/>
            <a:cxnLst/>
            <a:rect r="r" b="b" t="t" l="l"/>
            <a:pathLst>
              <a:path h="3377496" w="8101344">
                <a:moveTo>
                  <a:pt x="0" y="0"/>
                </a:moveTo>
                <a:lnTo>
                  <a:pt x="8101344" y="0"/>
                </a:lnTo>
                <a:lnTo>
                  <a:pt x="8101344" y="3377496"/>
                </a:lnTo>
                <a:lnTo>
                  <a:pt x="0" y="3377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87" t="0" r="-99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4249" y="1296534"/>
            <a:ext cx="5463934" cy="81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</a:pPr>
            <a:r>
              <a:rPr lang="en-US" sz="4806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Business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6518" y="1296534"/>
            <a:ext cx="6081645" cy="81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</a:pPr>
            <a:r>
              <a:rPr lang="en-US" sz="4806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Recommendations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1317" y="2370333"/>
            <a:ext cx="7375892" cy="735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1897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1. Brand Engagement &amp; Sentimen</a:t>
            </a:r>
            <a:r>
              <a:rPr lang="en-US" sz="1897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t Trends</a:t>
            </a:r>
          </a:p>
          <a:p>
            <a:pPr algn="just" marL="409729" indent="-204864" lvl="1">
              <a:lnSpc>
                <a:spcPts val="3226"/>
              </a:lnSpc>
              <a:buFont typeface="Arial"/>
              <a:buChar char="•"/>
            </a:pP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Trader Joe’s and Target have strong customer loyalty, while </a:t>
            </a: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Bashas’</a:t>
            </a: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and Safeway struggle with engagement.</a:t>
            </a:r>
          </a:p>
          <a:p>
            <a:pPr algn="just" marL="409729" indent="-204864" lvl="1">
              <a:lnSpc>
                <a:spcPts val="3226"/>
              </a:lnSpc>
              <a:buFont typeface="Arial"/>
              <a:buChar char="•"/>
            </a:pP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Sentiment analysis shows </a:t>
            </a: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fluctuations over time, with dips in 2017 and 2020, possibly due to economic or store policy changes.</a:t>
            </a:r>
          </a:p>
          <a:p>
            <a:pPr algn="just">
              <a:lnSpc>
                <a:spcPts val="3226"/>
              </a:lnSpc>
            </a:pPr>
            <a:r>
              <a:rPr lang="en-US" sz="1897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2. Key Drivers of </a:t>
            </a:r>
            <a:r>
              <a:rPr lang="en-US" sz="1897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Positive &amp; Negative Reviews</a:t>
            </a:r>
          </a:p>
          <a:p>
            <a:pPr algn="just" marL="409729" indent="-204864" lvl="1">
              <a:lnSpc>
                <a:spcPts val="3226"/>
              </a:lnSpc>
              <a:buFont typeface="Arial"/>
              <a:buChar char="•"/>
            </a:pP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Positive factors: Staff friendliness, store cleanliness, and product variety.</a:t>
            </a:r>
          </a:p>
          <a:p>
            <a:pPr algn="just" marL="409729" indent="-204864" lvl="1">
              <a:lnSpc>
                <a:spcPts val="3226"/>
              </a:lnSpc>
              <a:buFont typeface="Arial"/>
              <a:buChar char="•"/>
            </a:pP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Negative factors: Pricing concerns, long checkout times, and stock shortages.</a:t>
            </a:r>
          </a:p>
          <a:p>
            <a:pPr algn="just">
              <a:lnSpc>
                <a:spcPts val="3226"/>
              </a:lnSpc>
            </a:pPr>
            <a:r>
              <a:rPr lang="en-US" sz="1897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3. </a:t>
            </a:r>
            <a:r>
              <a:rPr lang="en-US" sz="1897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Pricing &amp; Shopping Behavior Trends</a:t>
            </a:r>
          </a:p>
          <a:p>
            <a:pPr algn="just" marL="409729" indent="-204864" lvl="1">
              <a:lnSpc>
                <a:spcPts val="3226"/>
              </a:lnSpc>
              <a:buFont typeface="Arial"/>
              <a:buChar char="•"/>
            </a:pP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Customers are highly price-sensitive, especially</a:t>
            </a: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for fresh produce and specialty items.</a:t>
            </a:r>
          </a:p>
          <a:p>
            <a:pPr algn="just" marL="409729" indent="-204864" lvl="1">
              <a:lnSpc>
                <a:spcPts val="3226"/>
              </a:lnSpc>
              <a:buFont typeface="Arial"/>
              <a:buChar char="•"/>
            </a:pP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Growing demand for organic products, discounts, and online shopping options.</a:t>
            </a:r>
          </a:p>
          <a:p>
            <a:pPr algn="just" marL="409729" indent="-204864" lvl="1">
              <a:lnSpc>
                <a:spcPts val="3226"/>
              </a:lnSpc>
              <a:buFont typeface="Arial"/>
              <a:buChar char="•"/>
            </a:pP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1897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shift toward digital shopping and home delivery signals the need for improved e-commerce.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59404" y="2370333"/>
            <a:ext cx="8325606" cy="571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9"/>
              </a:lnSpc>
            </a:pPr>
            <a:r>
              <a:rPr lang="en-US" sz="1899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1. Improve Customer Service</a:t>
            </a:r>
          </a:p>
          <a:p>
            <a:pPr algn="just" marL="410209" indent="-205105" lvl="1">
              <a:lnSpc>
                <a:spcPts val="3229"/>
              </a:lnSpc>
              <a:buFont typeface="Arial"/>
              <a:buChar char="•"/>
            </a:pP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Train staff for better service &amp; problem resolution.</a:t>
            </a:r>
          </a:p>
          <a:p>
            <a:pPr algn="just" marL="410209" indent="-205105" lvl="1">
              <a:lnSpc>
                <a:spcPts val="3229"/>
              </a:lnSpc>
              <a:buFont typeface="Arial"/>
              <a:buChar char="•"/>
            </a:pP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Use AI sentiment monitoring to detect issues early.</a:t>
            </a:r>
          </a:p>
          <a:p>
            <a:pPr algn="just">
              <a:lnSpc>
                <a:spcPts val="3229"/>
              </a:lnSpc>
            </a:pPr>
            <a:r>
              <a:rPr lang="en-US" sz="1899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2. </a:t>
            </a:r>
            <a:r>
              <a:rPr lang="en-US" sz="1899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Optimize Pricing Strategies</a:t>
            </a:r>
          </a:p>
          <a:p>
            <a:pPr algn="just" marL="410209" indent="-205105" lvl="1">
              <a:lnSpc>
                <a:spcPts val="3229"/>
              </a:lnSpc>
              <a:buFont typeface="Arial"/>
              <a:buChar char="•"/>
            </a:pP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Track</a:t>
            </a: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competitor pricing to stay competitive.</a:t>
            </a:r>
          </a:p>
          <a:p>
            <a:pPr algn="just" marL="410209" indent="-205105" lvl="1">
              <a:lnSpc>
                <a:spcPts val="3229"/>
              </a:lnSpc>
              <a:buFont typeface="Arial"/>
              <a:buChar char="•"/>
            </a:pP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Use</a:t>
            </a: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dynamic pricing for frequently mentioned expensive products.</a:t>
            </a:r>
          </a:p>
          <a:p>
            <a:pPr algn="just" marL="410209" indent="-205105" lvl="1">
              <a:lnSpc>
                <a:spcPts val="3229"/>
              </a:lnSpc>
              <a:buFont typeface="Arial"/>
              <a:buChar char="•"/>
            </a:pP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Offe</a:t>
            </a: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r targeted discounts on high-demand items.</a:t>
            </a:r>
          </a:p>
          <a:p>
            <a:pPr algn="just">
              <a:lnSpc>
                <a:spcPts val="3229"/>
              </a:lnSpc>
            </a:pPr>
            <a:r>
              <a:rPr lang="en-US" sz="1899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3. Enhance Store Efficiency</a:t>
            </a:r>
          </a:p>
          <a:p>
            <a:pPr algn="just" marL="410209" indent="-205105" lvl="1">
              <a:lnSpc>
                <a:spcPts val="3229"/>
              </a:lnSpc>
              <a:buFont typeface="Arial"/>
              <a:buChar char="•"/>
            </a:pP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Reduce checkout wait times with self-checkout expansion.</a:t>
            </a:r>
          </a:p>
          <a:p>
            <a:pPr algn="just" marL="410209" indent="-205105" lvl="1">
              <a:lnSpc>
                <a:spcPts val="3229"/>
              </a:lnSpc>
              <a:buFont typeface="Arial"/>
              <a:buChar char="•"/>
            </a:pP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Optimize store layouts for better navigation.</a:t>
            </a:r>
          </a:p>
          <a:p>
            <a:pPr algn="just" marL="410209" indent="-205105" lvl="1">
              <a:lnSpc>
                <a:spcPts val="3229"/>
              </a:lnSpc>
              <a:buFont typeface="Arial"/>
              <a:buChar char="•"/>
            </a:pPr>
            <a:r>
              <a:rPr lang="en-US" sz="1899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Use predictive analytics to manage stock levels.</a:t>
            </a:r>
          </a:p>
          <a:p>
            <a:pPr algn="just">
              <a:lnSpc>
                <a:spcPts val="3229"/>
              </a:lnSpc>
            </a:pPr>
          </a:p>
          <a:p>
            <a:pPr algn="just">
              <a:lnSpc>
                <a:spcPts val="3229"/>
              </a:lnSpc>
            </a:pPr>
          </a:p>
          <a:p>
            <a:pPr algn="just">
              <a:lnSpc>
                <a:spcPts val="3229"/>
              </a:lnSpc>
            </a:pPr>
          </a:p>
        </p:txBody>
      </p:sp>
    </p:spTree>
  </p:cSld>
  <p:clrMapOvr>
    <a:masterClrMapping/>
  </p:clrMapOvr>
  <p:transition spd="fast">
    <p:wipe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12931" y="7271304"/>
            <a:ext cx="9632456" cy="6567699"/>
          </a:xfrm>
          <a:custGeom>
            <a:avLst/>
            <a:gdLst/>
            <a:ahLst/>
            <a:cxnLst/>
            <a:rect r="r" b="b" t="t" l="l"/>
            <a:pathLst>
              <a:path h="6567699" w="9632456">
                <a:moveTo>
                  <a:pt x="0" y="0"/>
                </a:moveTo>
                <a:lnTo>
                  <a:pt x="9632456" y="0"/>
                </a:lnTo>
                <a:lnTo>
                  <a:pt x="9632456" y="6567699"/>
                </a:lnTo>
                <a:lnTo>
                  <a:pt x="0" y="656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59525"/>
            <a:ext cx="14684786" cy="823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8774" indent="-244387" lvl="1">
              <a:lnSpc>
                <a:spcPts val="3848"/>
              </a:lnSpc>
              <a:buFont typeface="Arial"/>
              <a:buChar char="•"/>
            </a:pPr>
            <a:r>
              <a:rPr lang="en-US" sz="2263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Our data-driven analysis of grocery store reviews highlights key areas impacting customer satisfaction and business performance.</a:t>
            </a:r>
          </a:p>
          <a:p>
            <a:pPr algn="just" marL="488774" indent="-244387" lvl="1">
              <a:lnSpc>
                <a:spcPts val="3848"/>
              </a:lnSpc>
              <a:buFont typeface="Arial"/>
              <a:buChar char="•"/>
            </a:pPr>
            <a:r>
              <a:rPr lang="en-US" b="true" sz="2263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Sentiment Analysis Trends:</a:t>
            </a:r>
            <a:r>
              <a:rPr lang="en-US" sz="2263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Customer sentiment has fluctuated over time, influenced by pricing, service quality, and operational bottlenecks. Trader Joe’s and Target maintain strong customer loyalty, while Bashas’ and Safeway need strategic improvements.</a:t>
            </a:r>
          </a:p>
          <a:p>
            <a:pPr algn="just" marL="488774" indent="-244387" lvl="1">
              <a:lnSpc>
                <a:spcPts val="3848"/>
              </a:lnSpc>
              <a:buFont typeface="Arial"/>
              <a:buChar char="•"/>
            </a:pPr>
            <a:r>
              <a:rPr lang="en-US" b="true" sz="2263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Customer Experience Matters:</a:t>
            </a:r>
            <a:r>
              <a:rPr lang="en-US" sz="2263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Friendly staff and clean stores drive positive engagement, while long checkout times and poor stock availability lead to negative feedback.</a:t>
            </a:r>
          </a:p>
          <a:p>
            <a:pPr algn="just" marL="488774" indent="-244387" lvl="1">
              <a:lnSpc>
                <a:spcPts val="3848"/>
              </a:lnSpc>
              <a:buFont typeface="Arial"/>
              <a:buChar char="•"/>
            </a:pPr>
            <a:r>
              <a:rPr lang="en-US" b="true" sz="2263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Pricing is a Major Concern:</a:t>
            </a:r>
            <a:r>
              <a:rPr lang="en-US" sz="2263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Price-sensitive customers expect competitive pricing—high prices on essentials like fresh produce significantly impact sentiment.</a:t>
            </a:r>
          </a:p>
          <a:p>
            <a:pPr algn="just" marL="488774" indent="-244387" lvl="1">
              <a:lnSpc>
                <a:spcPts val="3848"/>
              </a:lnSpc>
              <a:buFont typeface="Arial"/>
              <a:buChar char="•"/>
            </a:pPr>
            <a:r>
              <a:rPr lang="en-US" b="true" sz="2263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Shift Towards Digital Shopping:</a:t>
            </a:r>
            <a:r>
              <a:rPr lang="en-US" sz="2263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Demand for online orders, digital coupons, and seamless e-commerce is increasing, requiring improved technology and logistics.</a:t>
            </a:r>
          </a:p>
          <a:p>
            <a:pPr algn="just">
              <a:lnSpc>
                <a:spcPts val="3848"/>
              </a:lnSpc>
            </a:pPr>
          </a:p>
          <a:p>
            <a:pPr algn="just">
              <a:lnSpc>
                <a:spcPts val="3848"/>
              </a:lnSpc>
            </a:pPr>
            <a:r>
              <a:rPr lang="en-US" sz="2263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Future Outlook:</a:t>
            </a:r>
          </a:p>
          <a:p>
            <a:pPr algn="just" marL="488774" indent="-244387" lvl="1">
              <a:lnSpc>
                <a:spcPts val="3848"/>
              </a:lnSpc>
              <a:buFont typeface="Arial"/>
              <a:buChar char="•"/>
            </a:pPr>
            <a:r>
              <a:rPr lang="en-US" sz="2263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To stay competitive in an evolving retail landscape, grocery stores must adopt data-driven decision-making and AI-powered automation. By continuously analyzing customer sentiment and operational data, businesses can proactively enhance customer experience, optimize pricing, and drive long-term success.</a:t>
            </a:r>
          </a:p>
          <a:p>
            <a:pPr algn="just">
              <a:lnSpc>
                <a:spcPts val="384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3098253">
            <a:off x="-2191985" y="8632541"/>
            <a:ext cx="3090996" cy="3379816"/>
          </a:xfrm>
          <a:custGeom>
            <a:avLst/>
            <a:gdLst/>
            <a:ahLst/>
            <a:cxnLst/>
            <a:rect r="r" b="b" t="t" l="l"/>
            <a:pathLst>
              <a:path h="3379816" w="3090996">
                <a:moveTo>
                  <a:pt x="0" y="0"/>
                </a:moveTo>
                <a:lnTo>
                  <a:pt x="3090996" y="0"/>
                </a:lnTo>
                <a:lnTo>
                  <a:pt x="3090996" y="3379816"/>
                </a:lnTo>
                <a:lnTo>
                  <a:pt x="0" y="337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0534" y="615487"/>
            <a:ext cx="5175248" cy="122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29"/>
              </a:lnSpc>
            </a:pPr>
            <a:r>
              <a:rPr lang="en-US" sz="7164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053672" y="7664708"/>
            <a:ext cx="2220155" cy="1573535"/>
          </a:xfrm>
          <a:custGeom>
            <a:avLst/>
            <a:gdLst/>
            <a:ahLst/>
            <a:cxnLst/>
            <a:rect r="r" b="b" t="t" l="l"/>
            <a:pathLst>
              <a:path h="1573535" w="2220155">
                <a:moveTo>
                  <a:pt x="0" y="0"/>
                </a:moveTo>
                <a:lnTo>
                  <a:pt x="2220155" y="0"/>
                </a:lnTo>
                <a:lnTo>
                  <a:pt x="2220155" y="1573535"/>
                </a:lnTo>
                <a:lnTo>
                  <a:pt x="0" y="1573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163750" y="9238243"/>
            <a:ext cx="1124250" cy="1084205"/>
            <a:chOff x="0" y="0"/>
            <a:chExt cx="1499000" cy="14456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1953" cy="1012505"/>
            </a:xfrm>
            <a:custGeom>
              <a:avLst/>
              <a:gdLst/>
              <a:ahLst/>
              <a:cxnLst/>
              <a:rect r="r" b="b" t="t" l="l"/>
              <a:pathLst>
                <a:path h="1012505" w="1051953">
                  <a:moveTo>
                    <a:pt x="0" y="0"/>
                  </a:moveTo>
                  <a:lnTo>
                    <a:pt x="1051953" y="0"/>
                  </a:lnTo>
                  <a:lnTo>
                    <a:pt x="1051953" y="1012505"/>
                  </a:lnTo>
                  <a:lnTo>
                    <a:pt x="0" y="10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47047" y="433102"/>
              <a:ext cx="1051953" cy="1012505"/>
            </a:xfrm>
            <a:custGeom>
              <a:avLst/>
              <a:gdLst/>
              <a:ahLst/>
              <a:cxnLst/>
              <a:rect r="r" b="b" t="t" l="l"/>
              <a:pathLst>
                <a:path h="1012505" w="1051953">
                  <a:moveTo>
                    <a:pt x="0" y="0"/>
                  </a:moveTo>
                  <a:lnTo>
                    <a:pt x="1051953" y="0"/>
                  </a:lnTo>
                  <a:lnTo>
                    <a:pt x="1051953" y="1012505"/>
                  </a:lnTo>
                  <a:lnTo>
                    <a:pt x="0" y="10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37759" y="1800546"/>
            <a:ext cx="6860808" cy="298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952"/>
              </a:lnSpc>
            </a:pPr>
            <a:r>
              <a:rPr lang="en-US" sz="9251">
                <a:solidFill>
                  <a:srgbClr val="DD724D"/>
                </a:solidFill>
                <a:latin typeface="Loubag"/>
                <a:ea typeface="Loubag"/>
                <a:cs typeface="Loubag"/>
                <a:sym typeface="Loubag"/>
              </a:rPr>
              <a:t>Thank You 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92996" y="4041932"/>
            <a:ext cx="3856335" cy="312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8"/>
              </a:lnSpc>
            </a:pPr>
            <a:r>
              <a:rPr lang="en-US" sz="2946">
                <a:solidFill>
                  <a:srgbClr val="DD724D"/>
                </a:solidFill>
                <a:latin typeface="Roboto"/>
                <a:ea typeface="Roboto"/>
                <a:cs typeface="Roboto"/>
                <a:sym typeface="Roboto"/>
              </a:rPr>
              <a:t>Vasu Khanna</a:t>
            </a:r>
          </a:p>
          <a:p>
            <a:pPr algn="just">
              <a:lnSpc>
                <a:spcPts val="5008"/>
              </a:lnSpc>
            </a:pPr>
            <a:r>
              <a:rPr lang="en-US" sz="2946">
                <a:solidFill>
                  <a:srgbClr val="DD724D"/>
                </a:solidFill>
                <a:latin typeface="Roboto"/>
                <a:ea typeface="Roboto"/>
                <a:cs typeface="Roboto"/>
                <a:sym typeface="Roboto"/>
              </a:rPr>
              <a:t>Akshara Tirunagari</a:t>
            </a:r>
          </a:p>
          <a:p>
            <a:pPr algn="just">
              <a:lnSpc>
                <a:spcPts val="5008"/>
              </a:lnSpc>
            </a:pPr>
            <a:r>
              <a:rPr lang="en-US" sz="2946">
                <a:solidFill>
                  <a:srgbClr val="DD724D"/>
                </a:solidFill>
                <a:latin typeface="Roboto"/>
                <a:ea typeface="Roboto"/>
                <a:cs typeface="Roboto"/>
                <a:sym typeface="Roboto"/>
              </a:rPr>
              <a:t>Aniketh Mysore Ashok</a:t>
            </a:r>
          </a:p>
          <a:p>
            <a:pPr algn="just">
              <a:lnSpc>
                <a:spcPts val="5008"/>
              </a:lnSpc>
            </a:pPr>
            <a:r>
              <a:rPr lang="en-US" sz="2946">
                <a:solidFill>
                  <a:srgbClr val="DD724D"/>
                </a:solidFill>
                <a:latin typeface="Roboto"/>
                <a:ea typeface="Roboto"/>
                <a:cs typeface="Roboto"/>
                <a:sym typeface="Roboto"/>
              </a:rPr>
              <a:t>Saranya Korada</a:t>
            </a:r>
          </a:p>
          <a:p>
            <a:pPr algn="just">
              <a:lnSpc>
                <a:spcPts val="5008"/>
              </a:lnSpc>
            </a:pPr>
            <a:r>
              <a:rPr lang="en-US" sz="2946">
                <a:solidFill>
                  <a:srgbClr val="DD724D"/>
                </a:solidFill>
                <a:latin typeface="Roboto"/>
                <a:ea typeface="Roboto"/>
                <a:cs typeface="Roboto"/>
                <a:sym typeface="Roboto"/>
              </a:rPr>
              <a:t>Alvin Lee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6495628" y="6331385"/>
            <a:ext cx="1283537" cy="1666099"/>
          </a:xfrm>
          <a:custGeom>
            <a:avLst/>
            <a:gdLst/>
            <a:ahLst/>
            <a:cxnLst/>
            <a:rect r="r" b="b" t="t" l="l"/>
            <a:pathLst>
              <a:path h="1666099" w="1283537">
                <a:moveTo>
                  <a:pt x="0" y="0"/>
                </a:moveTo>
                <a:lnTo>
                  <a:pt x="1283538" y="0"/>
                </a:lnTo>
                <a:lnTo>
                  <a:pt x="1283538" y="1666099"/>
                </a:lnTo>
                <a:lnTo>
                  <a:pt x="0" y="1666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98253">
            <a:off x="-1545498" y="8476774"/>
            <a:ext cx="3090996" cy="3379816"/>
          </a:xfrm>
          <a:custGeom>
            <a:avLst/>
            <a:gdLst/>
            <a:ahLst/>
            <a:cxnLst/>
            <a:rect r="r" b="b" t="t" l="l"/>
            <a:pathLst>
              <a:path h="3379816" w="3090996">
                <a:moveTo>
                  <a:pt x="0" y="0"/>
                </a:moveTo>
                <a:lnTo>
                  <a:pt x="3090996" y="0"/>
                </a:lnTo>
                <a:lnTo>
                  <a:pt x="3090996" y="3379816"/>
                </a:lnTo>
                <a:lnTo>
                  <a:pt x="0" y="337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8434" y="3379686"/>
            <a:ext cx="11101732" cy="7569496"/>
          </a:xfrm>
          <a:custGeom>
            <a:avLst/>
            <a:gdLst/>
            <a:ahLst/>
            <a:cxnLst/>
            <a:rect r="r" b="b" t="t" l="l"/>
            <a:pathLst>
              <a:path h="7569496" w="11101732">
                <a:moveTo>
                  <a:pt x="0" y="0"/>
                </a:moveTo>
                <a:lnTo>
                  <a:pt x="11101732" y="0"/>
                </a:lnTo>
                <a:lnTo>
                  <a:pt x="11101732" y="7569496"/>
                </a:lnTo>
                <a:lnTo>
                  <a:pt x="0" y="7569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65419" y="1452021"/>
            <a:ext cx="10014040" cy="10975301"/>
            <a:chOff x="0" y="0"/>
            <a:chExt cx="13352054" cy="14633734"/>
          </a:xfrm>
        </p:grpSpPr>
        <p:sp>
          <p:nvSpPr>
            <p:cNvPr name="Freeform 8" id="8"/>
            <p:cNvSpPr/>
            <p:nvPr/>
          </p:nvSpPr>
          <p:spPr>
            <a:xfrm flipH="false" flipV="false" rot="-472625">
              <a:off x="7221543" y="318544"/>
              <a:ext cx="540410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404104">
                  <a:moveTo>
                    <a:pt x="0" y="0"/>
                  </a:moveTo>
                  <a:lnTo>
                    <a:pt x="5404104" y="0"/>
                  </a:lnTo>
                  <a:lnTo>
                    <a:pt x="540410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76796">
              <a:off x="833784" y="2767102"/>
              <a:ext cx="11683697" cy="10968070"/>
            </a:xfrm>
            <a:custGeom>
              <a:avLst/>
              <a:gdLst/>
              <a:ahLst/>
              <a:cxnLst/>
              <a:rect r="r" b="b" t="t" l="l"/>
              <a:pathLst>
                <a:path h="10968070" w="11683697">
                  <a:moveTo>
                    <a:pt x="0" y="0"/>
                  </a:moveTo>
                  <a:lnTo>
                    <a:pt x="11683696" y="0"/>
                  </a:lnTo>
                  <a:lnTo>
                    <a:pt x="11683696" y="10968070"/>
                  </a:lnTo>
                  <a:lnTo>
                    <a:pt x="0" y="10968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907948" y="479547"/>
            <a:ext cx="2351352" cy="54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</a:pPr>
            <a:r>
              <a:rPr lang="en-US" sz="3423">
                <a:solidFill>
                  <a:srgbClr val="8A6E37"/>
                </a:solidFill>
                <a:latin typeface="Loubag"/>
                <a:ea typeface="Loubag"/>
                <a:cs typeface="Loubag"/>
                <a:sym typeface="Loubag"/>
              </a:rPr>
              <a:t>Team 103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61342" y="4391458"/>
            <a:ext cx="7965996" cy="6307112"/>
            <a:chOff x="0" y="0"/>
            <a:chExt cx="10621329" cy="8409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4659988"/>
              <a:ext cx="10621329" cy="3379514"/>
            </a:xfrm>
            <a:custGeom>
              <a:avLst/>
              <a:gdLst/>
              <a:ahLst/>
              <a:cxnLst/>
              <a:rect r="r" b="b" t="t" l="l"/>
              <a:pathLst>
                <a:path h="3379514" w="10621329">
                  <a:moveTo>
                    <a:pt x="0" y="0"/>
                  </a:moveTo>
                  <a:lnTo>
                    <a:pt x="10621329" y="0"/>
                  </a:lnTo>
                  <a:lnTo>
                    <a:pt x="10621329" y="3379514"/>
                  </a:lnTo>
                  <a:lnTo>
                    <a:pt x="0" y="3379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771264">
              <a:off x="3794411" y="633385"/>
              <a:ext cx="6148536" cy="4034977"/>
            </a:xfrm>
            <a:custGeom>
              <a:avLst/>
              <a:gdLst/>
              <a:ahLst/>
              <a:cxnLst/>
              <a:rect r="r" b="b" t="t" l="l"/>
              <a:pathLst>
                <a:path h="4034977" w="6148536">
                  <a:moveTo>
                    <a:pt x="0" y="0"/>
                  </a:moveTo>
                  <a:lnTo>
                    <a:pt x="6148537" y="0"/>
                  </a:lnTo>
                  <a:lnTo>
                    <a:pt x="6148537" y="4034977"/>
                  </a:lnTo>
                  <a:lnTo>
                    <a:pt x="0" y="4034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042035" y="2809838"/>
              <a:ext cx="3579294" cy="3194520"/>
            </a:xfrm>
            <a:custGeom>
              <a:avLst/>
              <a:gdLst/>
              <a:ahLst/>
              <a:cxnLst/>
              <a:rect r="r" b="b" t="t" l="l"/>
              <a:pathLst>
                <a:path h="3194520" w="3579294">
                  <a:moveTo>
                    <a:pt x="0" y="0"/>
                  </a:moveTo>
                  <a:lnTo>
                    <a:pt x="3579294" y="0"/>
                  </a:lnTo>
                  <a:lnTo>
                    <a:pt x="3579294" y="3194520"/>
                  </a:lnTo>
                  <a:lnTo>
                    <a:pt x="0" y="3194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66938">
              <a:off x="5654528" y="2331314"/>
              <a:ext cx="2775014" cy="6397727"/>
            </a:xfrm>
            <a:custGeom>
              <a:avLst/>
              <a:gdLst/>
              <a:ahLst/>
              <a:cxnLst/>
              <a:rect r="r" b="b" t="t" l="l"/>
              <a:pathLst>
                <a:path h="6397727" w="2775014">
                  <a:moveTo>
                    <a:pt x="0" y="0"/>
                  </a:moveTo>
                  <a:lnTo>
                    <a:pt x="2775014" y="0"/>
                  </a:lnTo>
                  <a:lnTo>
                    <a:pt x="2775014" y="6397727"/>
                  </a:lnTo>
                  <a:lnTo>
                    <a:pt x="0" y="6397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529753"/>
            <a:ext cx="14677576" cy="256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22"/>
              </a:lnSpc>
            </a:pPr>
            <a:r>
              <a:rPr lang="en-US" sz="7373">
                <a:solidFill>
                  <a:srgbClr val="B75633"/>
                </a:solidFill>
                <a:latin typeface="Loubag"/>
                <a:ea typeface="Loubag"/>
                <a:cs typeface="Loubag"/>
                <a:sym typeface="Loubag"/>
              </a:rPr>
              <a:t>Introduction : Why analyze grocery store reviews?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098253">
            <a:off x="16605675" y="-105417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63409" y="1903307"/>
            <a:ext cx="1342867" cy="1743112"/>
          </a:xfrm>
          <a:custGeom>
            <a:avLst/>
            <a:gdLst/>
            <a:ahLst/>
            <a:cxnLst/>
            <a:rect r="r" b="b" t="t" l="l"/>
            <a:pathLst>
              <a:path h="1743112" w="1342867">
                <a:moveTo>
                  <a:pt x="0" y="0"/>
                </a:moveTo>
                <a:lnTo>
                  <a:pt x="1342867" y="0"/>
                </a:lnTo>
                <a:lnTo>
                  <a:pt x="1342867" y="1743112"/>
                </a:lnTo>
                <a:lnTo>
                  <a:pt x="0" y="17431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26592" y="4961291"/>
            <a:ext cx="10438736" cy="435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8631" indent="-244316" lvl="1">
              <a:lnSpc>
                <a:spcPts val="3847"/>
              </a:lnSpc>
              <a:buFont typeface="Arial"/>
              <a:buChar char="•"/>
            </a:pPr>
            <a:r>
              <a:rPr lang="en-US" b="true" sz="2263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Customers rely on online reviews to choose grocery stores:</a:t>
            </a:r>
            <a:r>
              <a:rPr lang="en-US" b="true" sz="2263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263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Digital reviews serve as trusted sources of information, influencing customer decisions.</a:t>
            </a:r>
          </a:p>
          <a:p>
            <a:pPr algn="just" marL="488631" indent="-244316" lvl="1">
              <a:lnSpc>
                <a:spcPts val="3847"/>
              </a:lnSpc>
              <a:buFont typeface="Arial"/>
              <a:buChar char="•"/>
            </a:pPr>
            <a:r>
              <a:rPr lang="en-US" b="true" sz="2263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Understand satisfaction &amp; dissatisfaction drivers: </a:t>
            </a:r>
            <a:r>
              <a:rPr lang="en-US" sz="2263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Identifying what customers love (e.g., quality, service) and areas of frustration (e.g., wait times, stock issues) helps improve the experience.</a:t>
            </a:r>
          </a:p>
          <a:p>
            <a:pPr algn="just" marL="488631" indent="-244316" lvl="1">
              <a:lnSpc>
                <a:spcPts val="3847"/>
              </a:lnSpc>
              <a:buFont typeface="Arial"/>
              <a:buChar char="•"/>
            </a:pPr>
            <a:r>
              <a:rPr lang="en-US" b="true" sz="2263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Review insights inform pricing, layouts &amp; staff management: </a:t>
            </a:r>
            <a:r>
              <a:rPr lang="en-US" sz="2263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Reviews reveal customer perceptions of value, product placement preferences, and service quality, guiding strategic decisions in pricing, store design, and staffing.</a:t>
            </a:r>
          </a:p>
          <a:p>
            <a:pPr algn="just">
              <a:lnSpc>
                <a:spcPts val="3847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129329" y="-603981"/>
            <a:ext cx="9819159" cy="11494962"/>
          </a:xfrm>
          <a:custGeom>
            <a:avLst/>
            <a:gdLst/>
            <a:ahLst/>
            <a:cxnLst/>
            <a:rect r="r" b="b" t="t" l="l"/>
            <a:pathLst>
              <a:path h="11494962" w="9819159">
                <a:moveTo>
                  <a:pt x="9819159" y="0"/>
                </a:moveTo>
                <a:lnTo>
                  <a:pt x="0" y="0"/>
                </a:lnTo>
                <a:lnTo>
                  <a:pt x="0" y="11494962"/>
                </a:lnTo>
                <a:lnTo>
                  <a:pt x="9819159" y="11494962"/>
                </a:lnTo>
                <a:lnTo>
                  <a:pt x="98191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14880" y="-1064228"/>
            <a:ext cx="6396363" cy="5636795"/>
          </a:xfrm>
          <a:custGeom>
            <a:avLst/>
            <a:gdLst/>
            <a:ahLst/>
            <a:cxnLst/>
            <a:rect r="r" b="b" t="t" l="l"/>
            <a:pathLst>
              <a:path h="5636795" w="6396363">
                <a:moveTo>
                  <a:pt x="0" y="0"/>
                </a:moveTo>
                <a:lnTo>
                  <a:pt x="6396363" y="0"/>
                </a:lnTo>
                <a:lnTo>
                  <a:pt x="6396363" y="5636795"/>
                </a:lnTo>
                <a:lnTo>
                  <a:pt x="0" y="5636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91725"/>
            <a:ext cx="8767287" cy="126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22"/>
              </a:lnSpc>
            </a:pPr>
            <a:r>
              <a:rPr lang="en-US" sz="7373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Project Objective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098253">
            <a:off x="12733295" y="-205740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98253">
            <a:off x="-2408660" y="8502225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566568"/>
            <a:ext cx="14769895" cy="5540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1"/>
              </a:lnSpc>
            </a:pPr>
            <a:r>
              <a:rPr lang="en-US" sz="1983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Goal: </a:t>
            </a:r>
            <a:r>
              <a:rPr lang="en-US" sz="1983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Identify factors influencing customer satisfaction &amp; business performance in grocery stores</a:t>
            </a:r>
          </a:p>
          <a:p>
            <a:pPr algn="just" marL="428231" indent="-214115" lvl="1">
              <a:lnSpc>
                <a:spcPts val="3371"/>
              </a:lnSpc>
              <a:buFont typeface="Arial"/>
              <a:buChar char="•"/>
            </a:pPr>
            <a:r>
              <a:rPr lang="en-US" b="true" sz="1983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Objective: </a:t>
            </a:r>
            <a:r>
              <a:rPr lang="en-US" sz="1983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Understand the key drivers of positive and negative customer experiences, with the aim of improving both customer satisfaction and overall business success.</a:t>
            </a:r>
          </a:p>
          <a:p>
            <a:pPr algn="just" marL="428231" indent="-214115" lvl="1">
              <a:lnSpc>
                <a:spcPts val="3371"/>
              </a:lnSpc>
              <a:buFont typeface="Arial"/>
              <a:buChar char="•"/>
            </a:pPr>
            <a:r>
              <a:rPr lang="en-US" b="true" sz="1983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Actionable insights for grocery store managers &amp; marketing teams:</a:t>
            </a:r>
          </a:p>
          <a:p>
            <a:pPr algn="just" marL="856461" indent="-285487" lvl="2">
              <a:lnSpc>
                <a:spcPts val="3371"/>
              </a:lnSpc>
              <a:buFont typeface="Arial"/>
              <a:buChar char="⚬"/>
            </a:pPr>
            <a:r>
              <a:rPr lang="en-US" sz="1983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Provides data-driven guidance to help managers make informed decisions about store operations, product offerings, and customer service.</a:t>
            </a:r>
          </a:p>
          <a:p>
            <a:pPr algn="just" marL="856461" indent="-285487" lvl="2">
              <a:lnSpc>
                <a:spcPts val="3371"/>
              </a:lnSpc>
              <a:buFont typeface="Arial"/>
              <a:buChar char="⚬"/>
            </a:pPr>
            <a:r>
              <a:rPr lang="en-US" sz="1983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Helps marketing teams refine strategies to enhance customer engagement, attract new shoppers, and increase brand loyalty.</a:t>
            </a:r>
          </a:p>
          <a:p>
            <a:pPr algn="just" marL="428231" indent="-214115" lvl="1">
              <a:lnSpc>
                <a:spcPts val="3371"/>
              </a:lnSpc>
              <a:buFont typeface="Arial"/>
              <a:buChar char="•"/>
            </a:pPr>
            <a:r>
              <a:rPr lang="en-US" b="true" sz="1983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Helps businesses address negative feedback &amp; enhance customer retention:</a:t>
            </a:r>
          </a:p>
          <a:p>
            <a:pPr algn="just" marL="856461" indent="-285487" lvl="2">
              <a:lnSpc>
                <a:spcPts val="3371"/>
              </a:lnSpc>
              <a:buFont typeface="Arial"/>
              <a:buChar char="⚬"/>
            </a:pPr>
            <a:r>
              <a:rPr lang="en-US" sz="1983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Identifying pain points from customer feedback allows businesses to proactively address issues (e.g., long checkout lines, poor service) and prevent losing customers.</a:t>
            </a:r>
          </a:p>
          <a:p>
            <a:pPr algn="just" marL="856461" indent="-285487" lvl="2">
              <a:lnSpc>
                <a:spcPts val="3371"/>
              </a:lnSpc>
              <a:buFont typeface="Arial"/>
              <a:buChar char="⚬"/>
            </a:pPr>
            <a:r>
              <a:rPr lang="en-US" sz="1983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Understanding satisfaction drivers enables stores to continuously improve their offerings, fostering customer loyalty and repeat business.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8253">
            <a:off x="17185572" y="-1462977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98253">
            <a:off x="-3051269" y="720090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5351" y="428886"/>
            <a:ext cx="20168935" cy="11441287"/>
          </a:xfrm>
          <a:custGeom>
            <a:avLst/>
            <a:gdLst/>
            <a:ahLst/>
            <a:cxnLst/>
            <a:rect r="r" b="b" t="t" l="l"/>
            <a:pathLst>
              <a:path h="11441287" w="20168935">
                <a:moveTo>
                  <a:pt x="0" y="0"/>
                </a:moveTo>
                <a:lnTo>
                  <a:pt x="20168935" y="0"/>
                </a:lnTo>
                <a:lnTo>
                  <a:pt x="20168935" y="11441287"/>
                </a:lnTo>
                <a:lnTo>
                  <a:pt x="0" y="11441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16156" y="1741431"/>
            <a:ext cx="8655687" cy="1605237"/>
            <a:chOff x="0" y="0"/>
            <a:chExt cx="11540916" cy="21403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40916" cy="2140315"/>
            </a:xfrm>
            <a:custGeom>
              <a:avLst/>
              <a:gdLst/>
              <a:ahLst/>
              <a:cxnLst/>
              <a:rect r="r" b="b" t="t" l="l"/>
              <a:pathLst>
                <a:path h="2140315" w="11540916">
                  <a:moveTo>
                    <a:pt x="0" y="0"/>
                  </a:moveTo>
                  <a:lnTo>
                    <a:pt x="11540916" y="0"/>
                  </a:lnTo>
                  <a:lnTo>
                    <a:pt x="11540916" y="2140315"/>
                  </a:lnTo>
                  <a:lnTo>
                    <a:pt x="0" y="2140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99640" y="631380"/>
              <a:ext cx="7941636" cy="820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7"/>
                </a:lnSpc>
                <a:spcBef>
                  <a:spcPct val="0"/>
                </a:spcBef>
              </a:pPr>
              <a:r>
                <a:rPr lang="en-US" sz="3776">
                  <a:solidFill>
                    <a:srgbClr val="000000"/>
                  </a:solidFill>
                  <a:latin typeface="Loubag"/>
                  <a:ea typeface="Loubag"/>
                  <a:cs typeface="Loubag"/>
                  <a:sym typeface="Loubag"/>
                </a:rPr>
                <a:t>Research Questions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21281" y="4545548"/>
            <a:ext cx="14264893" cy="281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36"/>
              </a:lnSpc>
            </a:pPr>
            <a:r>
              <a:rPr lang="en-US" sz="331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1. What are the most common factors affecting customer satisfaction?</a:t>
            </a:r>
          </a:p>
          <a:p>
            <a:pPr algn="just">
              <a:lnSpc>
                <a:spcPts val="5636"/>
              </a:lnSpc>
            </a:pPr>
            <a:r>
              <a:rPr lang="en-US" sz="331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2. How do ratings correlate with store location, pricing, and attributes?</a:t>
            </a:r>
          </a:p>
          <a:p>
            <a:pPr algn="just">
              <a:lnSpc>
                <a:spcPts val="5636"/>
              </a:lnSpc>
            </a:pPr>
            <a:r>
              <a:rPr lang="en-US" sz="331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3. What insights can be derived from sentiment analysis?</a:t>
            </a:r>
          </a:p>
          <a:p>
            <a:pPr algn="just">
              <a:lnSpc>
                <a:spcPts val="5636"/>
              </a:lnSpc>
            </a:pPr>
            <a:r>
              <a:rPr lang="en-US" sz="331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4. What marketing strategies can stores use based on customer feedback?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8253">
            <a:off x="17489295" y="4596596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70814" y="6321084"/>
            <a:ext cx="11268855" cy="9833715"/>
            <a:chOff x="0" y="0"/>
            <a:chExt cx="15025140" cy="13111619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1680084" y="-233437"/>
              <a:ext cx="11664972" cy="15025140"/>
            </a:xfrm>
            <a:custGeom>
              <a:avLst/>
              <a:gdLst/>
              <a:ahLst/>
              <a:cxnLst/>
              <a:rect r="r" b="b" t="t" l="l"/>
              <a:pathLst>
                <a:path h="15025140" w="11664972">
                  <a:moveTo>
                    <a:pt x="0" y="0"/>
                  </a:moveTo>
                  <a:lnTo>
                    <a:pt x="11664972" y="0"/>
                  </a:lnTo>
                  <a:lnTo>
                    <a:pt x="11664972" y="15025140"/>
                  </a:lnTo>
                  <a:lnTo>
                    <a:pt x="0" y="1502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05315" y="0"/>
              <a:ext cx="6578517" cy="7279133"/>
            </a:xfrm>
            <a:custGeom>
              <a:avLst/>
              <a:gdLst/>
              <a:ahLst/>
              <a:cxnLst/>
              <a:rect r="r" b="b" t="t" l="l"/>
              <a:pathLst>
                <a:path h="7279133" w="6578517">
                  <a:moveTo>
                    <a:pt x="0" y="0"/>
                  </a:moveTo>
                  <a:lnTo>
                    <a:pt x="6578517" y="0"/>
                  </a:lnTo>
                  <a:lnTo>
                    <a:pt x="6578517" y="7279133"/>
                  </a:lnTo>
                  <a:lnTo>
                    <a:pt x="0" y="7279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731349" y="960101"/>
              <a:ext cx="1710914" cy="4345177"/>
            </a:xfrm>
            <a:custGeom>
              <a:avLst/>
              <a:gdLst/>
              <a:ahLst/>
              <a:cxnLst/>
              <a:rect r="r" b="b" t="t" l="l"/>
              <a:pathLst>
                <a:path h="4345177" w="1710914">
                  <a:moveTo>
                    <a:pt x="0" y="0"/>
                  </a:moveTo>
                  <a:lnTo>
                    <a:pt x="1710914" y="0"/>
                  </a:lnTo>
                  <a:lnTo>
                    <a:pt x="1710914" y="4345178"/>
                  </a:lnTo>
                  <a:lnTo>
                    <a:pt x="0" y="4345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93497" y="3564614"/>
              <a:ext cx="4075705" cy="3927961"/>
            </a:xfrm>
            <a:custGeom>
              <a:avLst/>
              <a:gdLst/>
              <a:ahLst/>
              <a:cxnLst/>
              <a:rect r="r" b="b" t="t" l="l"/>
              <a:pathLst>
                <a:path h="3927961" w="4075705">
                  <a:moveTo>
                    <a:pt x="0" y="0"/>
                  </a:moveTo>
                  <a:lnTo>
                    <a:pt x="4075705" y="0"/>
                  </a:lnTo>
                  <a:lnTo>
                    <a:pt x="4075705" y="3927960"/>
                  </a:lnTo>
                  <a:lnTo>
                    <a:pt x="0" y="392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478184" y="3132690"/>
              <a:ext cx="3627324" cy="3033350"/>
            </a:xfrm>
            <a:custGeom>
              <a:avLst/>
              <a:gdLst/>
              <a:ahLst/>
              <a:cxnLst/>
              <a:rect r="r" b="b" t="t" l="l"/>
              <a:pathLst>
                <a:path h="3033350" w="3627324">
                  <a:moveTo>
                    <a:pt x="0" y="0"/>
                  </a:moveTo>
                  <a:lnTo>
                    <a:pt x="3627325" y="0"/>
                  </a:lnTo>
                  <a:lnTo>
                    <a:pt x="3627325" y="3033350"/>
                  </a:lnTo>
                  <a:lnTo>
                    <a:pt x="0" y="3033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07299">
              <a:off x="9062680" y="3105805"/>
              <a:ext cx="2118309" cy="2852942"/>
            </a:xfrm>
            <a:custGeom>
              <a:avLst/>
              <a:gdLst/>
              <a:ahLst/>
              <a:cxnLst/>
              <a:rect r="r" b="b" t="t" l="l"/>
              <a:pathLst>
                <a:path h="2852942" w="2118309">
                  <a:moveTo>
                    <a:pt x="0" y="0"/>
                  </a:moveTo>
                  <a:lnTo>
                    <a:pt x="2118309" y="0"/>
                  </a:lnTo>
                  <a:lnTo>
                    <a:pt x="2118309" y="2852942"/>
                  </a:lnTo>
                  <a:lnTo>
                    <a:pt x="0" y="2852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330637" y="1223375"/>
            <a:ext cx="14207955" cy="102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1"/>
              </a:lnSpc>
            </a:pPr>
            <a:r>
              <a:rPr lang="en-US" sz="5993">
                <a:solidFill>
                  <a:srgbClr val="B05A39"/>
                </a:solidFill>
                <a:latin typeface="Loubag"/>
                <a:ea typeface="Loubag"/>
                <a:cs typeface="Loubag"/>
                <a:sym typeface="Loubag"/>
              </a:rPr>
              <a:t>Industry Statistics &amp; Data Overview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3098253">
            <a:off x="-2450594" y="-1488429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977458"/>
            <a:ext cx="14236200" cy="610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6895" indent="-238447" lvl="1">
              <a:lnSpc>
                <a:spcPts val="3755"/>
              </a:lnSpc>
              <a:buFont typeface="Arial"/>
              <a:buChar char="•"/>
            </a:pPr>
            <a:r>
              <a:rPr lang="en-US" b="true" sz="220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Dataset Source: Yelp reviews for grocery stores in Arizona</a:t>
            </a:r>
          </a:p>
          <a:p>
            <a:pPr algn="just" marL="953789" indent="-317930" lvl="2">
              <a:lnSpc>
                <a:spcPts val="3755"/>
              </a:lnSpc>
              <a:buFont typeface="Arial"/>
              <a:buChar char="⚬"/>
            </a:pPr>
            <a:r>
              <a:rPr lang="en-US" b="true" sz="220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Focus: </a:t>
            </a:r>
            <a:r>
              <a:rPr lang="en-US" sz="220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Analysis of customer feedback from one of the most popular review platforms for local businesses.</a:t>
            </a:r>
          </a:p>
          <a:p>
            <a:pPr algn="just" marL="953789" indent="-317930" lvl="2">
              <a:lnSpc>
                <a:spcPts val="3755"/>
              </a:lnSpc>
              <a:buFont typeface="Arial"/>
              <a:buChar char="⚬"/>
            </a:pPr>
            <a:r>
              <a:rPr lang="en-US" b="true" sz="220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Relevance: </a:t>
            </a:r>
            <a:r>
              <a:rPr lang="en-US" sz="220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Yelp is frequently used by consumers to share their shopping experiences and make informed decisions.</a:t>
            </a:r>
          </a:p>
          <a:p>
            <a:pPr algn="just">
              <a:lnSpc>
                <a:spcPts val="3755"/>
              </a:lnSpc>
            </a:pPr>
          </a:p>
          <a:p>
            <a:pPr algn="just" marL="476895" indent="-238447" lvl="1">
              <a:lnSpc>
                <a:spcPts val="3755"/>
              </a:lnSpc>
              <a:buFont typeface="Arial"/>
              <a:buChar char="•"/>
            </a:pPr>
            <a:r>
              <a:rPr lang="en-US" b="true" sz="220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Total Reviews Analyzed: 8000</a:t>
            </a:r>
          </a:p>
          <a:p>
            <a:pPr algn="just">
              <a:lnSpc>
                <a:spcPts val="3755"/>
              </a:lnSpc>
            </a:pPr>
          </a:p>
          <a:p>
            <a:pPr algn="just" marL="476895" indent="-238447" lvl="1">
              <a:lnSpc>
                <a:spcPts val="3755"/>
              </a:lnSpc>
              <a:buFont typeface="Arial"/>
              <a:buChar char="•"/>
            </a:pPr>
            <a:r>
              <a:rPr lang="en-US" b="true" sz="220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Most Reviewed Stores:</a:t>
            </a:r>
          </a:p>
          <a:p>
            <a:pPr algn="just" marL="953789" indent="-317930" lvl="2">
              <a:lnSpc>
                <a:spcPts val="3755"/>
              </a:lnSpc>
              <a:buFont typeface="Arial"/>
              <a:buChar char="⚬"/>
            </a:pPr>
            <a:r>
              <a:rPr lang="en-US" b="true" sz="220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Trader Joe’s: </a:t>
            </a:r>
            <a:r>
              <a:rPr lang="en-US" sz="220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Known for its unique products and friendly atmosphere.</a:t>
            </a:r>
          </a:p>
          <a:p>
            <a:pPr algn="just" marL="953789" indent="-317930" lvl="2">
              <a:lnSpc>
                <a:spcPts val="3755"/>
              </a:lnSpc>
              <a:buFont typeface="Arial"/>
              <a:buChar char="⚬"/>
            </a:pPr>
            <a:r>
              <a:rPr lang="en-US" b="true" sz="220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Target: </a:t>
            </a:r>
            <a:r>
              <a:rPr lang="en-US" sz="220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Popular for a variety of goods, including groceries and household products.</a:t>
            </a:r>
          </a:p>
          <a:p>
            <a:pPr algn="just" marL="953789" indent="-317930" lvl="2">
              <a:lnSpc>
                <a:spcPts val="3755"/>
              </a:lnSpc>
              <a:buFont typeface="Arial"/>
              <a:buChar char="⚬"/>
            </a:pPr>
            <a:r>
              <a:rPr lang="en-US" b="true" sz="220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Safeway: </a:t>
            </a:r>
            <a:r>
              <a:rPr lang="en-US" sz="220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Recognized for its wide range of grocery items and convenient locations.</a:t>
            </a:r>
          </a:p>
          <a:p>
            <a:pPr algn="just" marL="953789" indent="-317930" lvl="2">
              <a:lnSpc>
                <a:spcPts val="3755"/>
              </a:lnSpc>
              <a:buFont typeface="Arial"/>
              <a:buChar char="⚬"/>
            </a:pPr>
            <a:r>
              <a:rPr lang="en-US" b="true" sz="220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Fry’s: </a:t>
            </a:r>
            <a:r>
              <a:rPr lang="en-US" sz="220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A go-to option for competitive pricing and diverse product offerings.</a:t>
            </a:r>
          </a:p>
          <a:p>
            <a:pPr algn="just">
              <a:lnSpc>
                <a:spcPts val="375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8761" y="3223705"/>
            <a:ext cx="14426822" cy="603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1"/>
              </a:lnSpc>
            </a:pPr>
            <a:r>
              <a:rPr lang="en-US" sz="2588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Dataset Overview</a:t>
            </a:r>
          </a:p>
          <a:p>
            <a:pPr algn="just">
              <a:lnSpc>
                <a:spcPts val="4401"/>
              </a:lnSpc>
            </a:pP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8,000 customer reviews</a:t>
            </a:r>
          </a:p>
          <a:p>
            <a:pPr algn="just">
              <a:lnSpc>
                <a:spcPts val="4401"/>
              </a:lnSpc>
            </a:pP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Contains review texts, ratings, business names, locations</a:t>
            </a:r>
          </a:p>
          <a:p>
            <a:pPr algn="just">
              <a:lnSpc>
                <a:spcPts val="4401"/>
              </a:lnSpc>
            </a:pPr>
          </a:p>
          <a:p>
            <a:pPr algn="just">
              <a:lnSpc>
                <a:spcPts val="4401"/>
              </a:lnSpc>
            </a:pPr>
            <a:r>
              <a:rPr lang="en-US" sz="2588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Data Cleaning</a:t>
            </a:r>
          </a:p>
          <a:p>
            <a:pPr algn="just">
              <a:lnSpc>
                <a:spcPts val="4401"/>
              </a:lnSpc>
            </a:pP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588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Missing Values</a:t>
            </a: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10 missing in attributes, 64 in business hours</a:t>
            </a:r>
          </a:p>
          <a:p>
            <a:pPr algn="just">
              <a:lnSpc>
                <a:spcPts val="4401"/>
              </a:lnSpc>
            </a:pP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588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Outliers</a:t>
            </a: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Found in review counts &amp; ratings (addressed using boxplots)</a:t>
            </a:r>
          </a:p>
          <a:p>
            <a:pPr algn="just">
              <a:lnSpc>
                <a:spcPts val="4401"/>
              </a:lnSpc>
            </a:pPr>
          </a:p>
          <a:p>
            <a:pPr algn="just">
              <a:lnSpc>
                <a:spcPts val="4401"/>
              </a:lnSpc>
            </a:pPr>
            <a:r>
              <a:rPr lang="en-US" sz="2588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Insights &amp; Visualization</a:t>
            </a:r>
          </a:p>
          <a:p>
            <a:pPr algn="just">
              <a:lnSpc>
                <a:spcPts val="4401"/>
              </a:lnSpc>
            </a:pP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588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Sentiment Score Analysis</a:t>
            </a: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Mean, median, standard deviation</a:t>
            </a:r>
          </a:p>
          <a:p>
            <a:pPr algn="just">
              <a:lnSpc>
                <a:spcPts val="4401"/>
              </a:lnSpc>
            </a:pP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b="true" sz="2588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Word Cloud</a:t>
            </a:r>
            <a:r>
              <a:rPr lang="en-US" sz="2588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Highlights frequently mentioned words in reviews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979549" y="6202834"/>
            <a:ext cx="6784893" cy="3782578"/>
          </a:xfrm>
          <a:custGeom>
            <a:avLst/>
            <a:gdLst/>
            <a:ahLst/>
            <a:cxnLst/>
            <a:rect r="r" b="b" t="t" l="l"/>
            <a:pathLst>
              <a:path h="3782578" w="6784893">
                <a:moveTo>
                  <a:pt x="0" y="0"/>
                </a:moveTo>
                <a:lnTo>
                  <a:pt x="6784893" y="0"/>
                </a:lnTo>
                <a:lnTo>
                  <a:pt x="6784893" y="3782577"/>
                </a:lnTo>
                <a:lnTo>
                  <a:pt x="0" y="3782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42610"/>
            <a:ext cx="16019102" cy="126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22"/>
              </a:lnSpc>
            </a:pPr>
            <a:r>
              <a:rPr lang="en-US" sz="7373">
                <a:solidFill>
                  <a:srgbClr val="B05A39"/>
                </a:solidFill>
                <a:latin typeface="Loubag"/>
                <a:ea typeface="Loubag"/>
                <a:cs typeface="Loubag"/>
                <a:sym typeface="Loubag"/>
              </a:rPr>
              <a:t>Dataset Summary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098253">
            <a:off x="-2450594" y="-1488429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100" y="1817942"/>
            <a:ext cx="8456203" cy="66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9"/>
              </a:lnSpc>
            </a:pPr>
            <a:r>
              <a:rPr lang="en-US" sz="3892">
                <a:solidFill>
                  <a:srgbClr val="B05A39"/>
                </a:solidFill>
                <a:latin typeface="Loubag"/>
                <a:ea typeface="Loubag"/>
                <a:cs typeface="Loubag"/>
                <a:sym typeface="Loubag"/>
              </a:rPr>
              <a:t>Suitability &amp; Bias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0201" y="3098503"/>
            <a:ext cx="8334901" cy="61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3"/>
              </a:lnSpc>
            </a:pPr>
            <a:r>
              <a:rPr lang="en-US" sz="2207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Why This Dataset is Useful</a:t>
            </a:r>
          </a:p>
          <a:p>
            <a:pPr algn="just">
              <a:lnSpc>
                <a:spcPts val="3753"/>
              </a:lnSpc>
            </a:pP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Identifies trends in </a:t>
            </a:r>
            <a:r>
              <a:rPr lang="en-US" sz="2207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customer behavior &amp; business performance</a:t>
            </a:r>
          </a:p>
          <a:p>
            <a:pPr algn="just">
              <a:lnSpc>
                <a:spcPts val="3753"/>
              </a:lnSpc>
            </a:pP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Helps businesses understand customer satisfaction &amp; areas for improvement</a:t>
            </a:r>
          </a:p>
          <a:p>
            <a:pPr algn="just">
              <a:lnSpc>
                <a:spcPts val="3753"/>
              </a:lnSpc>
            </a:pPr>
          </a:p>
          <a:p>
            <a:pPr algn="just">
              <a:lnSpc>
                <a:spcPts val="3753"/>
              </a:lnSpc>
            </a:pPr>
            <a:r>
              <a:rPr lang="en-US" sz="2207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Potential Biases</a:t>
            </a:r>
          </a:p>
          <a:p>
            <a:pPr algn="just">
              <a:lnSpc>
                <a:spcPts val="3753"/>
              </a:lnSpc>
            </a:pP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207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Review Bias</a:t>
            </a: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Extreme opinions (either really positive or really negative) dominate, neutral opinions are often missing</a:t>
            </a:r>
          </a:p>
          <a:p>
            <a:pPr algn="just">
              <a:lnSpc>
                <a:spcPts val="3753"/>
              </a:lnSpc>
            </a:pP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207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Geographical Bias</a:t>
            </a: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Data limited to specific locations</a:t>
            </a:r>
          </a:p>
          <a:p>
            <a:pPr algn="just">
              <a:lnSpc>
                <a:spcPts val="3753"/>
              </a:lnSpc>
            </a:pP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207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Business Selection Bias</a:t>
            </a: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Large businesses overrepresented</a:t>
            </a:r>
          </a:p>
          <a:p>
            <a:pPr algn="just">
              <a:lnSpc>
                <a:spcPts val="3753"/>
              </a:lnSpc>
            </a:pP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207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Fake Reviews</a:t>
            </a:r>
            <a:r>
              <a:rPr lang="en-US" sz="2207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Some businesses may manipulate ratings (boost their ratings by posting or encouraging artificial reviews)</a:t>
            </a:r>
          </a:p>
          <a:p>
            <a:pPr algn="just">
              <a:lnSpc>
                <a:spcPts val="375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343837" y="1827467"/>
            <a:ext cx="8527310" cy="62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7"/>
              </a:lnSpc>
            </a:pPr>
            <a:r>
              <a:rPr lang="en-US" sz="3698">
                <a:solidFill>
                  <a:srgbClr val="B05A39"/>
                </a:solidFill>
                <a:latin typeface="Loubag"/>
                <a:ea typeface="Loubag"/>
                <a:cs typeface="Loubag"/>
                <a:sym typeface="Loubag"/>
              </a:rPr>
              <a:t>Challenges &amp; Tackling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50627" y="3260423"/>
            <a:ext cx="8113730" cy="5855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5"/>
              </a:lnSpc>
            </a:pPr>
            <a:r>
              <a:rPr lang="en-US" sz="2285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Challenges in Working with Text Data</a:t>
            </a:r>
          </a:p>
          <a:p>
            <a:pPr algn="just">
              <a:lnSpc>
                <a:spcPts val="3885"/>
              </a:lnSpc>
            </a:pPr>
            <a:r>
              <a:rPr lang="en-US" sz="228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Messy, full of slang, hard to interpret</a:t>
            </a:r>
          </a:p>
          <a:p>
            <a:pPr algn="just">
              <a:lnSpc>
                <a:spcPts val="3885"/>
              </a:lnSpc>
            </a:pPr>
            <a:r>
              <a:rPr lang="en-US" sz="228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Requires cleaning (removing noise, slang, inconsistencies)</a:t>
            </a:r>
          </a:p>
          <a:p>
            <a:pPr algn="just">
              <a:lnSpc>
                <a:spcPts val="3885"/>
              </a:lnSpc>
            </a:pPr>
            <a:r>
              <a:rPr lang="en-US" sz="228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Handling missing values &amp; extreme outliers</a:t>
            </a:r>
          </a:p>
          <a:p>
            <a:pPr algn="just">
              <a:lnSpc>
                <a:spcPts val="3885"/>
              </a:lnSpc>
            </a:pPr>
          </a:p>
          <a:p>
            <a:pPr algn="just">
              <a:lnSpc>
                <a:spcPts val="3885"/>
              </a:lnSpc>
            </a:pPr>
            <a:r>
              <a:rPr lang="en-US" sz="2285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Processing Techniques Used</a:t>
            </a:r>
          </a:p>
          <a:p>
            <a:pPr algn="just">
              <a:lnSpc>
                <a:spcPts val="3885"/>
              </a:lnSpc>
            </a:pPr>
            <a:r>
              <a:rPr lang="en-US" sz="228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285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Sentiment Classification</a:t>
            </a:r>
            <a:r>
              <a:rPr lang="en-US" sz="228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Categorizing reviews as positive, neutral, or negative</a:t>
            </a:r>
          </a:p>
          <a:p>
            <a:pPr algn="just">
              <a:lnSpc>
                <a:spcPts val="3885"/>
              </a:lnSpc>
            </a:pPr>
            <a:r>
              <a:rPr lang="en-US" sz="228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285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Topic Modeling</a:t>
            </a:r>
            <a:r>
              <a:rPr lang="en-US" sz="228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Identifying key themes in reviews</a:t>
            </a:r>
          </a:p>
          <a:p>
            <a:pPr algn="just">
              <a:lnSpc>
                <a:spcPts val="3885"/>
              </a:lnSpc>
            </a:pPr>
            <a:r>
              <a:rPr lang="en-US" sz="228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2285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Predictive Analytics</a:t>
            </a:r>
            <a:r>
              <a:rPr lang="en-US" sz="2285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: Helping businesses track trends &amp; make data-driven decisions</a:t>
            </a:r>
          </a:p>
          <a:p>
            <a:pPr algn="just">
              <a:lnSpc>
                <a:spcPts val="388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3098253">
            <a:off x="17005524" y="822960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07596" y="1286497"/>
            <a:ext cx="936241" cy="1215289"/>
          </a:xfrm>
          <a:custGeom>
            <a:avLst/>
            <a:gdLst/>
            <a:ahLst/>
            <a:cxnLst/>
            <a:rect r="r" b="b" t="t" l="l"/>
            <a:pathLst>
              <a:path h="1215289" w="936241">
                <a:moveTo>
                  <a:pt x="0" y="0"/>
                </a:moveTo>
                <a:lnTo>
                  <a:pt x="936241" y="0"/>
                </a:lnTo>
                <a:lnTo>
                  <a:pt x="936241" y="1215289"/>
                </a:lnTo>
                <a:lnTo>
                  <a:pt x="0" y="1215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0"/>
            <a:ext cx="5076800" cy="4656440"/>
            <a:chOff x="0" y="0"/>
            <a:chExt cx="6769066" cy="6208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46489" cy="2932313"/>
            </a:xfrm>
            <a:custGeom>
              <a:avLst/>
              <a:gdLst/>
              <a:ahLst/>
              <a:cxnLst/>
              <a:rect r="r" b="b" t="t" l="l"/>
              <a:pathLst>
                <a:path h="2932313" w="3246489">
                  <a:moveTo>
                    <a:pt x="0" y="0"/>
                  </a:moveTo>
                  <a:lnTo>
                    <a:pt x="3246489" y="0"/>
                  </a:lnTo>
                  <a:lnTo>
                    <a:pt x="3246489" y="2932313"/>
                  </a:lnTo>
                  <a:lnTo>
                    <a:pt x="0" y="2932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414077" y="366"/>
              <a:ext cx="3354989" cy="2932313"/>
            </a:xfrm>
            <a:custGeom>
              <a:avLst/>
              <a:gdLst/>
              <a:ahLst/>
              <a:cxnLst/>
              <a:rect r="r" b="b" t="t" l="l"/>
              <a:pathLst>
                <a:path h="2932313" w="3354989">
                  <a:moveTo>
                    <a:pt x="0" y="0"/>
                  </a:moveTo>
                  <a:lnTo>
                    <a:pt x="3354989" y="0"/>
                  </a:lnTo>
                  <a:lnTo>
                    <a:pt x="3354989" y="2932313"/>
                  </a:lnTo>
                  <a:lnTo>
                    <a:pt x="0" y="2932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932313"/>
              <a:ext cx="3246489" cy="3276274"/>
            </a:xfrm>
            <a:custGeom>
              <a:avLst/>
              <a:gdLst/>
              <a:ahLst/>
              <a:cxnLst/>
              <a:rect r="r" b="b" t="t" l="l"/>
              <a:pathLst>
                <a:path h="3276274" w="3246489">
                  <a:moveTo>
                    <a:pt x="0" y="0"/>
                  </a:moveTo>
                  <a:lnTo>
                    <a:pt x="3246489" y="0"/>
                  </a:lnTo>
                  <a:lnTo>
                    <a:pt x="3246489" y="3276274"/>
                  </a:lnTo>
                  <a:lnTo>
                    <a:pt x="0" y="3276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33078" y="2932313"/>
              <a:ext cx="3635988" cy="3276274"/>
            </a:xfrm>
            <a:custGeom>
              <a:avLst/>
              <a:gdLst/>
              <a:ahLst/>
              <a:cxnLst/>
              <a:rect r="r" b="b" t="t" l="l"/>
              <a:pathLst>
                <a:path h="3276274" w="3635988">
                  <a:moveTo>
                    <a:pt x="0" y="0"/>
                  </a:moveTo>
                  <a:lnTo>
                    <a:pt x="3635988" y="0"/>
                  </a:lnTo>
                  <a:lnTo>
                    <a:pt x="3635988" y="3276274"/>
                  </a:lnTo>
                  <a:lnTo>
                    <a:pt x="0" y="3276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656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28141" y="366"/>
              <a:ext cx="285936" cy="2932679"/>
            </a:xfrm>
            <a:custGeom>
              <a:avLst/>
              <a:gdLst/>
              <a:ahLst/>
              <a:cxnLst/>
              <a:rect r="r" b="b" t="t" l="l"/>
              <a:pathLst>
                <a:path h="2932679" w="285936">
                  <a:moveTo>
                    <a:pt x="0" y="0"/>
                  </a:moveTo>
                  <a:lnTo>
                    <a:pt x="285936" y="0"/>
                  </a:lnTo>
                  <a:lnTo>
                    <a:pt x="285936" y="2932679"/>
                  </a:lnTo>
                  <a:lnTo>
                    <a:pt x="0" y="2932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6338" t="-27209" r="-130279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885825"/>
            <a:ext cx="5877466" cy="387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2"/>
              </a:lnSpc>
            </a:pPr>
            <a:r>
              <a:rPr lang="en-US" sz="7373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Named </a:t>
            </a:r>
          </a:p>
          <a:p>
            <a:pPr algn="l" marL="0" indent="0" lvl="0">
              <a:lnSpc>
                <a:spcPts val="10322"/>
              </a:lnSpc>
            </a:pPr>
            <a:r>
              <a:rPr lang="en-US" sz="7373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Entity Recognition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372552" y="2429487"/>
            <a:ext cx="2533614" cy="925921"/>
          </a:xfrm>
          <a:custGeom>
            <a:avLst/>
            <a:gdLst/>
            <a:ahLst/>
            <a:cxnLst/>
            <a:rect r="r" b="b" t="t" l="l"/>
            <a:pathLst>
              <a:path h="925921" w="2533614">
                <a:moveTo>
                  <a:pt x="0" y="0"/>
                </a:moveTo>
                <a:lnTo>
                  <a:pt x="2533614" y="0"/>
                </a:lnTo>
                <a:lnTo>
                  <a:pt x="2533614" y="925920"/>
                </a:lnTo>
                <a:lnTo>
                  <a:pt x="0" y="925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20875" y="1119551"/>
            <a:ext cx="10256449" cy="8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Extracted key entities like store names, locations, and competitor mentions.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Insights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Target, Safeway, Fry’s were t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he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ost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enti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ed stores, indicat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g customer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gagement.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Mentions of locations (e.g., Tucson:705) h</a:t>
            </a:r>
            <a:r>
              <a:rPr lang="en-US" sz="2000" u="none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igh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ligh</a:t>
            </a:r>
            <a:r>
              <a:rPr lang="en-US" sz="2000" u="none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ed</a:t>
            </a:r>
            <a:r>
              <a:rPr lang="en-US" sz="2000" u="none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000" u="none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egi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onal sentiment differences.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Top Wo</a:t>
            </a:r>
            <a:r>
              <a:rPr lang="en-US" sz="2000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rds in Reviews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Nouns: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"store," "time," "customer" → Focus on shopping experience and service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Adjectives: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"good," "great," "friendly" → Positive customer sentiment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Verbs: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"have," "go," "get" → Action words reflecting purchase behavior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b="true" sz="2000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Named Entities: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"Target," "Safeway," "Fry’s" → Most mentioned stores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222121"/>
                </a:solidFill>
                <a:latin typeface="Roboto Bold"/>
                <a:ea typeface="Roboto Bold"/>
                <a:cs typeface="Roboto Bold"/>
                <a:sym typeface="Roboto Bold"/>
              </a:rPr>
              <a:t>Insights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✔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Customers talk about store experience &amp; time spent shopping.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✔ Positive descriptors highlight customer satisfaction drivers.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✔ Stores should optimize service based on frequent mentions.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✔ </a:t>
            </a:r>
            <a:r>
              <a:rPr lang="en-US" sz="2000">
                <a:solidFill>
                  <a:srgbClr val="222121"/>
                </a:solidFill>
                <a:latin typeface="Roboto"/>
                <a:ea typeface="Roboto"/>
                <a:cs typeface="Roboto"/>
                <a:sym typeface="Roboto"/>
              </a:rPr>
              <a:t>Helps grocery stores understand brand perception and competitive positioning.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4668" y="7501312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0" y="0"/>
                </a:moveTo>
                <a:lnTo>
                  <a:pt x="7315200" y="0"/>
                </a:lnTo>
                <a:lnTo>
                  <a:pt x="7315200" y="3513976"/>
                </a:lnTo>
                <a:lnTo>
                  <a:pt x="0" y="351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078575" y="6773023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7315200" y="0"/>
                </a:moveTo>
                <a:lnTo>
                  <a:pt x="0" y="0"/>
                </a:lnTo>
                <a:lnTo>
                  <a:pt x="0" y="3513977"/>
                </a:lnTo>
                <a:lnTo>
                  <a:pt x="7315200" y="3513977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932" y="6773023"/>
            <a:ext cx="7760081" cy="2104922"/>
          </a:xfrm>
          <a:custGeom>
            <a:avLst/>
            <a:gdLst/>
            <a:ahLst/>
            <a:cxnLst/>
            <a:rect r="r" b="b" t="t" l="l"/>
            <a:pathLst>
              <a:path h="2104922" w="7760081">
                <a:moveTo>
                  <a:pt x="0" y="0"/>
                </a:moveTo>
                <a:lnTo>
                  <a:pt x="7760081" y="0"/>
                </a:lnTo>
                <a:lnTo>
                  <a:pt x="7760081" y="2104922"/>
                </a:lnTo>
                <a:lnTo>
                  <a:pt x="0" y="210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2932" y="1369377"/>
            <a:ext cx="7504764" cy="4671716"/>
          </a:xfrm>
          <a:custGeom>
            <a:avLst/>
            <a:gdLst/>
            <a:ahLst/>
            <a:cxnLst/>
            <a:rect r="r" b="b" t="t" l="l"/>
            <a:pathLst>
              <a:path h="4671716" w="7504764">
                <a:moveTo>
                  <a:pt x="0" y="0"/>
                </a:moveTo>
                <a:lnTo>
                  <a:pt x="7504764" y="0"/>
                </a:lnTo>
                <a:lnTo>
                  <a:pt x="7504764" y="4671716"/>
                </a:lnTo>
                <a:lnTo>
                  <a:pt x="0" y="4671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62239" y="6793435"/>
            <a:ext cx="1157371" cy="361942"/>
          </a:xfrm>
          <a:custGeom>
            <a:avLst/>
            <a:gdLst/>
            <a:ahLst/>
            <a:cxnLst/>
            <a:rect r="r" b="b" t="t" l="l"/>
            <a:pathLst>
              <a:path h="361942" w="1157371">
                <a:moveTo>
                  <a:pt x="0" y="0"/>
                </a:moveTo>
                <a:lnTo>
                  <a:pt x="1157371" y="0"/>
                </a:lnTo>
                <a:lnTo>
                  <a:pt x="1157371" y="361941"/>
                </a:lnTo>
                <a:lnTo>
                  <a:pt x="0" y="3619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56700" y="3397777"/>
            <a:ext cx="9617417" cy="668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5"/>
              </a:lnSpc>
            </a:pP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Sentiment analysis helps businesses </a:t>
            </a:r>
            <a:r>
              <a:rPr lang="en-US" sz="1950" i="true">
                <a:solidFill>
                  <a:srgbClr val="2C1912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understand customer emotions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in reviews.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Traditional approaches (Rule-Based Methods) struggle with context 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Machine Learning (ML) models for better accuracy and adaptability</a:t>
            </a:r>
          </a:p>
          <a:p>
            <a:pPr algn="just">
              <a:lnSpc>
                <a:spcPts val="3315"/>
              </a:lnSpc>
            </a:pPr>
          </a:p>
          <a:p>
            <a:pPr algn="just">
              <a:lnSpc>
                <a:spcPts val="3315"/>
              </a:lnSpc>
            </a:pPr>
            <a:r>
              <a:rPr lang="en-US" sz="1950" b="true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Models Used in This Project: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Vader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(predefined lexicon) – Fast and efficient, but lacks contextual understanding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Naïve Bayes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– Works well for simple text but struggles with complex sentence structures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Logistic Regression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(High Precision: 98.4%)</a:t>
            </a:r>
          </a:p>
          <a:p>
            <a:pPr algn="just" marL="842078" indent="-280693" lvl="2">
              <a:lnSpc>
                <a:spcPts val="3315"/>
              </a:lnSpc>
              <a:buFont typeface="Arial"/>
              <a:buChar char="⚬"/>
            </a:pP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Learns relationships between words &amp; sentiment. </a:t>
            </a:r>
          </a:p>
          <a:p>
            <a:pPr algn="just" marL="842078" indent="-280693" lvl="2">
              <a:lnSpc>
                <a:spcPts val="3315"/>
              </a:lnSpc>
              <a:buFont typeface="Arial"/>
              <a:buChar char="⚬"/>
            </a:pP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Performs well with structured data but can struggle with non-linear sentiment expressions</a:t>
            </a:r>
          </a:p>
          <a:p>
            <a:pPr algn="just" marL="421039" indent="-210520" lvl="1">
              <a:lnSpc>
                <a:spcPts val="3315"/>
              </a:lnSpc>
              <a:buFont typeface="Arial"/>
              <a:buChar char="•"/>
            </a:pP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Support Vector Machine (SVM)</a:t>
            </a: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true" sz="1950">
                <a:solidFill>
                  <a:srgbClr val="2C1912"/>
                </a:solidFill>
                <a:latin typeface="Roboto Bold"/>
                <a:ea typeface="Roboto Bold"/>
                <a:cs typeface="Roboto Bold"/>
                <a:sym typeface="Roboto Bold"/>
              </a:rPr>
              <a:t>(High Accuracy: 98.4%)</a:t>
            </a:r>
          </a:p>
          <a:p>
            <a:pPr algn="just" marL="842078" indent="-280693" lvl="2">
              <a:lnSpc>
                <a:spcPts val="3315"/>
              </a:lnSpc>
              <a:buFont typeface="Arial"/>
              <a:buChar char="⚬"/>
            </a:pP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Finds optimal decision boundaries between sentiment classes. </a:t>
            </a:r>
          </a:p>
          <a:p>
            <a:pPr algn="just" marL="842078" indent="-280693" lvl="2">
              <a:lnSpc>
                <a:spcPts val="3315"/>
              </a:lnSpc>
              <a:buFont typeface="Arial"/>
              <a:buChar char="⚬"/>
            </a:pPr>
            <a:r>
              <a:rPr lang="en-US" sz="1950">
                <a:solidFill>
                  <a:srgbClr val="2C1912"/>
                </a:solidFill>
                <a:latin typeface="Roboto"/>
                <a:ea typeface="Roboto"/>
                <a:cs typeface="Roboto"/>
                <a:sym typeface="Roboto"/>
              </a:rPr>
              <a:t>Best performer is with the highest accuracy and robustness.</a:t>
            </a:r>
          </a:p>
          <a:p>
            <a:pPr algn="just">
              <a:lnSpc>
                <a:spcPts val="331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401515" y="776775"/>
            <a:ext cx="10130410" cy="256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322"/>
              </a:lnSpc>
            </a:pPr>
            <a:r>
              <a:rPr lang="en-US" sz="7373">
                <a:solidFill>
                  <a:srgbClr val="753E2B"/>
                </a:solidFill>
                <a:latin typeface="Loubag"/>
                <a:ea typeface="Loubag"/>
                <a:cs typeface="Loubag"/>
                <a:sym typeface="Loubag"/>
              </a:rPr>
              <a:t>Models used in Sentiment Analysis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DAGgi7YSOPE</dc:identifier>
  <dcterms:modified xsi:type="dcterms:W3CDTF">2011-08-01T06:04:30Z</dcterms:modified>
  <cp:revision>1</cp:revision>
  <dc:title>Team 103 - CIS 509</dc:title>
</cp:coreProperties>
</file>